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6" r:id="rId3"/>
    <p:sldId id="296" r:id="rId4"/>
    <p:sldId id="292" r:id="rId5"/>
    <p:sldId id="289" r:id="rId6"/>
    <p:sldId id="290" r:id="rId7"/>
    <p:sldId id="291" r:id="rId8"/>
    <p:sldId id="293" r:id="rId9"/>
    <p:sldId id="294" r:id="rId10"/>
    <p:sldId id="295" r:id="rId11"/>
    <p:sldId id="257" r:id="rId12"/>
    <p:sldId id="258" r:id="rId13"/>
    <p:sldId id="259" r:id="rId14"/>
    <p:sldId id="260" r:id="rId15"/>
    <p:sldId id="274" r:id="rId16"/>
    <p:sldId id="262" r:id="rId17"/>
    <p:sldId id="261" r:id="rId18"/>
    <p:sldId id="273" r:id="rId19"/>
    <p:sldId id="263" r:id="rId20"/>
    <p:sldId id="264" r:id="rId21"/>
    <p:sldId id="265" r:id="rId22"/>
    <p:sldId id="275" r:id="rId23"/>
    <p:sldId id="266" r:id="rId24"/>
    <p:sldId id="272" r:id="rId25"/>
    <p:sldId id="267" r:id="rId26"/>
    <p:sldId id="269" r:id="rId27"/>
    <p:sldId id="277" r:id="rId28"/>
    <p:sldId id="270" r:id="rId29"/>
    <p:sldId id="281" r:id="rId30"/>
    <p:sldId id="282" r:id="rId31"/>
    <p:sldId id="283" r:id="rId32"/>
    <p:sldId id="284" r:id="rId33"/>
    <p:sldId id="285" r:id="rId34"/>
    <p:sldId id="286" r:id="rId35"/>
    <p:sldId id="287" r:id="rId36"/>
    <p:sldId id="288"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120" d="100"/>
          <a:sy n="120" d="100"/>
        </p:scale>
        <p:origin x="1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35387-7E7E-DF2A-3543-DCD6247A2E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66EDF2-005E-DC24-A547-E4D06A07BE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B70D67D-8D6C-4E04-4FE8-F2195938FFC2}"/>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CA60BDA0-9775-2005-9282-8E3023AC2F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7B8F6-B381-B965-B43D-9A194607E7B0}"/>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1640808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A71F4-D272-0D6C-D2BA-E3516C01EC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AECDC9-30A7-0645-D0B7-430FDAE107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D6D981-0AC0-BE16-47BA-9597CA4681D6}"/>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F765B36E-3FCA-1242-4583-0F61C3BFD7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520E4-5A56-9EC9-8BDE-B94E927693AE}"/>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340738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6F7FF-EA1A-D24B-6D27-978E7AC917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6BBC42-C6D0-01E1-C244-3981ABEF22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B6D411-6F59-5061-2739-EB580DE48259}"/>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C464AEC2-8705-EFEA-7BA3-511D03E732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EA16F-8237-46DB-FD5B-EC07E974F081}"/>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2455663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05745-6BBA-1D34-7751-544CCDB5F5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A9F005-DE92-5A04-7BDD-0A295313CF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EFF49A6-FB4C-A406-35CF-9E9683F593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3DAA26-711B-3951-A5AA-B3369737A0AF}"/>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6" name="Footer Placeholder 5">
            <a:extLst>
              <a:ext uri="{FF2B5EF4-FFF2-40B4-BE49-F238E27FC236}">
                <a16:creationId xmlns:a16="http://schemas.microsoft.com/office/drawing/2014/main" id="{D4D5331E-F26A-FBC2-4AF5-A2DA438890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17CEBE-BB1A-44FA-BD66-55F82EA52BB6}"/>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531083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D031E-CF41-7E69-3B6D-763D426303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29A76A-5A44-2AE3-AB53-39D47107B8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8DE80-0A2C-1BBC-132A-4C8F84DEC1F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882626D-4888-D69D-C101-6BEC49CDC5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1303D7-F516-A1EB-8A82-D1D8A3AD09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B85A82-7C41-E63C-270F-79282A7F4F9F}"/>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8" name="Footer Placeholder 7">
            <a:extLst>
              <a:ext uri="{FF2B5EF4-FFF2-40B4-BE49-F238E27FC236}">
                <a16:creationId xmlns:a16="http://schemas.microsoft.com/office/drawing/2014/main" id="{EEEBA4A3-B515-DA81-1139-8E6C2975AB6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09B239-52BA-05B1-47D9-E1C75801DF04}"/>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2310646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0AF97-D97C-35A3-9261-5B75C6AACF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B6B69E-978A-AB42-16C5-834BAD692691}"/>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4" name="Footer Placeholder 3">
            <a:extLst>
              <a:ext uri="{FF2B5EF4-FFF2-40B4-BE49-F238E27FC236}">
                <a16:creationId xmlns:a16="http://schemas.microsoft.com/office/drawing/2014/main" id="{DBB14B96-58F2-61D9-ADEC-381A0EF9244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B04604F-36DA-FA61-5822-01614BBD210A}"/>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40513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592904-EE45-8CCB-0934-7EA9E197B299}"/>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3" name="Footer Placeholder 2">
            <a:extLst>
              <a:ext uri="{FF2B5EF4-FFF2-40B4-BE49-F238E27FC236}">
                <a16:creationId xmlns:a16="http://schemas.microsoft.com/office/drawing/2014/main" id="{E1659268-7FA1-CBED-FC42-AA158121886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A554A7-ADA7-4827-243B-D0A663317340}"/>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2167238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BC2F2-F371-1720-42F5-00E4951702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F0A35C-3087-6BE8-DF25-10128A77BE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A3980B-FEA5-F770-7B7B-EA20C3349A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4FE211-9F38-928D-A542-D2BE4609489E}"/>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6" name="Footer Placeholder 5">
            <a:extLst>
              <a:ext uri="{FF2B5EF4-FFF2-40B4-BE49-F238E27FC236}">
                <a16:creationId xmlns:a16="http://schemas.microsoft.com/office/drawing/2014/main" id="{9F476A88-87F2-E905-E3E2-D339288199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B95569-9FFD-2D06-239B-0AE2C0D04391}"/>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2249622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256B9-1924-C57C-0CD2-EA650D84B54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521797-C8CF-A0E5-86A0-1A324D207F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116435-0D3C-0684-751A-98A6E85C9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EAE250-146F-6097-B2A7-C7A6A4DEDEAC}"/>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6" name="Footer Placeholder 5">
            <a:extLst>
              <a:ext uri="{FF2B5EF4-FFF2-40B4-BE49-F238E27FC236}">
                <a16:creationId xmlns:a16="http://schemas.microsoft.com/office/drawing/2014/main" id="{8A09983B-8B8F-EFD4-18B8-0C3EC7C2A0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96DD12-64D9-4226-FE66-E66006736399}"/>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4106397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F0553-00D2-95F2-D38C-67FD0DC7BE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6E2E52D-D749-F03E-FFC6-64F395ABE2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C330DE-79B4-5301-4C9C-945FE1E222F6}"/>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4FFBA55C-2604-2BF3-0B42-7E77BBD01C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34A13E-CA07-9B63-673A-E862211FACCF}"/>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641288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689E50-3CD1-19F6-AEAC-97E16C85F29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E475A8-F4DB-C777-3EED-486EAC309F8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A8D72C-9244-09BF-C84E-7DA2745435F9}"/>
              </a:ext>
            </a:extLst>
          </p:cNvPr>
          <p:cNvSpPr>
            <a:spLocks noGrp="1"/>
          </p:cNvSpPr>
          <p:nvPr>
            <p:ph type="dt" sz="half" idx="10"/>
          </p:nvPr>
        </p:nvSpPr>
        <p:spPr/>
        <p:txBody>
          <a:body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162884ED-6554-0E52-A254-EF817BC9E1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6A3E6F-9BBC-865A-B7AA-060F01088310}"/>
              </a:ext>
            </a:extLst>
          </p:cNvPr>
          <p:cNvSpPr>
            <a:spLocks noGrp="1"/>
          </p:cNvSpPr>
          <p:nvPr>
            <p:ph type="sldNum" sz="quarter" idx="12"/>
          </p:nvPr>
        </p:nvSpPr>
        <p:spPr/>
        <p:txBody>
          <a:bodyPr/>
          <a:lstStyle/>
          <a:p>
            <a:fld id="{2BA79BE1-E89D-434F-8DDB-F07EC5D5D9E8}" type="slidenum">
              <a:rPr lang="en-US" smtClean="0"/>
              <a:t>‹#›</a:t>
            </a:fld>
            <a:endParaRPr lang="en-US"/>
          </a:p>
        </p:txBody>
      </p:sp>
    </p:spTree>
    <p:extLst>
      <p:ext uri="{BB962C8B-B14F-4D97-AF65-F5344CB8AC3E}">
        <p14:creationId xmlns:p14="http://schemas.microsoft.com/office/powerpoint/2010/main" val="2922537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D45D4F-9623-82D1-3181-558B9D6E3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EADC3E9-71E2-1FBC-09E9-0E15DBC6D2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55A86-73F7-10FC-2A09-0BC7EF103E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1553B5-D151-46DE-A47E-AEB113D2F5D3}" type="datetimeFigureOut">
              <a:rPr lang="en-US" smtClean="0"/>
              <a:t>11/7/2023</a:t>
            </a:fld>
            <a:endParaRPr lang="en-US"/>
          </a:p>
        </p:txBody>
      </p:sp>
      <p:sp>
        <p:nvSpPr>
          <p:cNvPr id="5" name="Footer Placeholder 4">
            <a:extLst>
              <a:ext uri="{FF2B5EF4-FFF2-40B4-BE49-F238E27FC236}">
                <a16:creationId xmlns:a16="http://schemas.microsoft.com/office/drawing/2014/main" id="{D0E7EABA-513F-A89C-B651-7D4E420B26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4D2DE0-84E9-067F-CAB0-98685555E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79BE1-E89D-434F-8DDB-F07EC5D5D9E8}" type="slidenum">
              <a:rPr lang="en-US" smtClean="0"/>
              <a:t>‹#›</a:t>
            </a:fld>
            <a:endParaRPr lang="en-US"/>
          </a:p>
        </p:txBody>
      </p:sp>
    </p:spTree>
    <p:extLst>
      <p:ext uri="{BB962C8B-B14F-4D97-AF65-F5344CB8AC3E}">
        <p14:creationId xmlns:p14="http://schemas.microsoft.com/office/powerpoint/2010/main" val="3233599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mailto:BShoppa@Shoppa.co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Assessor@HinsdaleCountyColorado.U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F93A-6D6E-C52D-C636-23E15CA3E673}"/>
              </a:ext>
            </a:extLst>
          </p:cNvPr>
          <p:cNvSpPr>
            <a:spLocks noGrp="1"/>
          </p:cNvSpPr>
          <p:nvPr>
            <p:ph type="ctrTitle"/>
          </p:nvPr>
        </p:nvSpPr>
        <p:spPr>
          <a:xfrm>
            <a:off x="529389" y="329938"/>
            <a:ext cx="11381874" cy="4034672"/>
          </a:xfrm>
        </p:spPr>
        <p:txBody>
          <a:bodyPr>
            <a:normAutofit/>
          </a:bodyPr>
          <a:lstStyle/>
          <a:p>
            <a:r>
              <a:rPr lang="en-US" dirty="0"/>
              <a:t>Preliminary Due-Diligence Study</a:t>
            </a:r>
            <a:br>
              <a:rPr lang="en-US" dirty="0"/>
            </a:br>
            <a:r>
              <a:rPr lang="en-US" dirty="0"/>
              <a:t>of the</a:t>
            </a:r>
            <a:br>
              <a:rPr lang="en-US" dirty="0"/>
            </a:br>
            <a:r>
              <a:rPr lang="en-US" dirty="0"/>
              <a:t>Carson District Silver &amp; Gold Mines</a:t>
            </a:r>
            <a:br>
              <a:rPr lang="en-US" dirty="0"/>
            </a:br>
            <a:r>
              <a:rPr lang="en-US" dirty="0"/>
              <a:t>Hinsdale County, Colorado</a:t>
            </a:r>
            <a:br>
              <a:rPr lang="en-US" dirty="0"/>
            </a:br>
            <a:r>
              <a:rPr lang="en-US" sz="2700"/>
              <a:t>Version 2023-11-07</a:t>
            </a:r>
            <a:endParaRPr lang="en-US" sz="2700" dirty="0"/>
          </a:p>
        </p:txBody>
      </p:sp>
      <p:sp>
        <p:nvSpPr>
          <p:cNvPr id="3" name="Subtitle 2">
            <a:extLst>
              <a:ext uri="{FF2B5EF4-FFF2-40B4-BE49-F238E27FC236}">
                <a16:creationId xmlns:a16="http://schemas.microsoft.com/office/drawing/2014/main" id="{D99E0E65-E632-C9C9-031D-3297C4856F1C}"/>
              </a:ext>
            </a:extLst>
          </p:cNvPr>
          <p:cNvSpPr>
            <a:spLocks noGrp="1"/>
          </p:cNvSpPr>
          <p:nvPr>
            <p:ph type="subTitle" idx="1"/>
          </p:nvPr>
        </p:nvSpPr>
        <p:spPr>
          <a:xfrm>
            <a:off x="1524000" y="4788816"/>
            <a:ext cx="9144000" cy="1593130"/>
          </a:xfrm>
        </p:spPr>
        <p:txBody>
          <a:bodyPr>
            <a:normAutofit fontScale="92500" lnSpcReduction="10000"/>
          </a:bodyPr>
          <a:lstStyle/>
          <a:p>
            <a:endParaRPr lang="en-US" dirty="0"/>
          </a:p>
          <a:p>
            <a:r>
              <a:rPr lang="en-US" dirty="0"/>
              <a:t>Talk Date at DMC Luncheon:  2023-06-05</a:t>
            </a:r>
          </a:p>
          <a:p>
            <a:r>
              <a:rPr lang="en-US" dirty="0"/>
              <a:t>Senior Author &amp; Geologist:  Lindsey V. Maness, Jr. </a:t>
            </a:r>
          </a:p>
          <a:p>
            <a:r>
              <a:rPr lang="en-US" dirty="0"/>
              <a:t>Speaker &amp; Miner:  Suellen </a:t>
            </a:r>
            <a:r>
              <a:rPr lang="en-US" dirty="0" err="1"/>
              <a:t>Barnhard</a:t>
            </a:r>
            <a:endParaRPr lang="en-US" dirty="0"/>
          </a:p>
        </p:txBody>
      </p:sp>
    </p:spTree>
    <p:extLst>
      <p:ext uri="{BB962C8B-B14F-4D97-AF65-F5344CB8AC3E}">
        <p14:creationId xmlns:p14="http://schemas.microsoft.com/office/powerpoint/2010/main" val="2346168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99186-581A-9995-6792-4D68602EA4A2}"/>
              </a:ext>
            </a:extLst>
          </p:cNvPr>
          <p:cNvSpPr>
            <a:spLocks noGrp="1"/>
          </p:cNvSpPr>
          <p:nvPr>
            <p:ph type="title"/>
          </p:nvPr>
        </p:nvSpPr>
        <p:spPr>
          <a:xfrm>
            <a:off x="838200" y="365126"/>
            <a:ext cx="10515600" cy="724204"/>
          </a:xfrm>
        </p:spPr>
        <p:txBody>
          <a:bodyPr/>
          <a:lstStyle/>
          <a:p>
            <a:pPr algn="ctr"/>
            <a:r>
              <a:rPr lang="en-US" dirty="0"/>
              <a:t>Acknowledgments</a:t>
            </a:r>
          </a:p>
        </p:txBody>
      </p:sp>
      <p:sp>
        <p:nvSpPr>
          <p:cNvPr id="3" name="Content Placeholder 2">
            <a:extLst>
              <a:ext uri="{FF2B5EF4-FFF2-40B4-BE49-F238E27FC236}">
                <a16:creationId xmlns:a16="http://schemas.microsoft.com/office/drawing/2014/main" id="{0A06D155-4643-C18D-9F9A-2D1DE767BD05}"/>
              </a:ext>
            </a:extLst>
          </p:cNvPr>
          <p:cNvSpPr>
            <a:spLocks noGrp="1"/>
          </p:cNvSpPr>
          <p:nvPr>
            <p:ph idx="1"/>
          </p:nvPr>
        </p:nvSpPr>
        <p:spPr>
          <a:xfrm>
            <a:off x="838200" y="1089330"/>
            <a:ext cx="10515600" cy="5087633"/>
          </a:xfrm>
        </p:spPr>
        <p:txBody>
          <a:bodyPr>
            <a:normAutofit fontScale="92500" lnSpcReduction="20000"/>
          </a:bodyPr>
          <a:lstStyle/>
          <a:p>
            <a:r>
              <a:rPr lang="en-US" dirty="0"/>
              <a:t>Miller, Victor C. (deceased), and Miller, Calvin, F. (deceased), 1961, PHOTOGEOLOGY, McGraw-Hill Book Company, Inc., New York, 248 pp. (out of print)</a:t>
            </a:r>
          </a:p>
          <a:p>
            <a:pPr lvl="1"/>
            <a:r>
              <a:rPr lang="en-US" dirty="0"/>
              <a:t>This Study would not have been possible without Vic’s text book.</a:t>
            </a:r>
          </a:p>
          <a:p>
            <a:r>
              <a:rPr lang="en-US" dirty="0"/>
              <a:t>Lee Van Maness, U.S. Forest Service (USFS)</a:t>
            </a:r>
          </a:p>
          <a:p>
            <a:pPr lvl="1"/>
            <a:r>
              <a:rPr lang="en-US" dirty="0"/>
              <a:t>Solved Many Software &amp; Hardware Problems</a:t>
            </a:r>
          </a:p>
          <a:p>
            <a:r>
              <a:rPr lang="en-US" dirty="0"/>
              <a:t>Jacob …  USGS/EROS Data Center</a:t>
            </a:r>
          </a:p>
          <a:p>
            <a:pPr lvl="1"/>
            <a:r>
              <a:rPr lang="en-US" dirty="0"/>
              <a:t>Solved </a:t>
            </a:r>
            <a:r>
              <a:rPr lang="en-US" u="sng" dirty="0"/>
              <a:t>Some</a:t>
            </a:r>
            <a:r>
              <a:rPr lang="en-US" dirty="0"/>
              <a:t> of the Problems with EROS Data Center Software</a:t>
            </a:r>
          </a:p>
          <a:p>
            <a:r>
              <a:rPr lang="en-US" dirty="0"/>
              <a:t>John C. Hopkins  Colorado Geological Survey (CGS)</a:t>
            </a:r>
          </a:p>
          <a:p>
            <a:pPr lvl="1"/>
            <a:r>
              <a:rPr lang="en-US" dirty="0"/>
              <a:t>Assisted in Acquiring CGS OF-1-20</a:t>
            </a:r>
          </a:p>
          <a:p>
            <a:r>
              <a:rPr lang="en-US" dirty="0"/>
              <a:t>Mrs. Sherry Boyce, Hinsdale County Assessor</a:t>
            </a:r>
          </a:p>
          <a:p>
            <a:pPr lvl="1"/>
            <a:r>
              <a:rPr lang="en-US" dirty="0"/>
              <a:t>Provided Information About Land Owner from the Hinsdale County Web-Site</a:t>
            </a:r>
          </a:p>
          <a:p>
            <a:r>
              <a:rPr lang="en-US" dirty="0"/>
              <a:t>Denver Mining Club (DMC) Officers</a:t>
            </a:r>
          </a:p>
          <a:p>
            <a:pPr lvl="1"/>
            <a:r>
              <a:rPr lang="en-US" dirty="0"/>
              <a:t>Advice and Suggestions</a:t>
            </a:r>
          </a:p>
        </p:txBody>
      </p:sp>
    </p:spTree>
    <p:extLst>
      <p:ext uri="{BB962C8B-B14F-4D97-AF65-F5344CB8AC3E}">
        <p14:creationId xmlns:p14="http://schemas.microsoft.com/office/powerpoint/2010/main" val="4124822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2DE78-CA3F-63EB-F990-40964D9A4F7F}"/>
              </a:ext>
            </a:extLst>
          </p:cNvPr>
          <p:cNvSpPr>
            <a:spLocks noGrp="1"/>
          </p:cNvSpPr>
          <p:nvPr>
            <p:ph type="title"/>
          </p:nvPr>
        </p:nvSpPr>
        <p:spPr/>
        <p:txBody>
          <a:bodyPr/>
          <a:lstStyle/>
          <a:p>
            <a:pPr algn="ctr"/>
            <a:r>
              <a:rPr lang="en-US" dirty="0"/>
              <a:t>Colorado:  Carson Mine Indicated</a:t>
            </a:r>
          </a:p>
        </p:txBody>
      </p:sp>
      <p:pic>
        <p:nvPicPr>
          <p:cNvPr id="4" name="Content Placeholder 3" descr="A picture containing screenshot, text, map">
            <a:extLst>
              <a:ext uri="{FF2B5EF4-FFF2-40B4-BE49-F238E27FC236}">
                <a16:creationId xmlns:a16="http://schemas.microsoft.com/office/drawing/2014/main" id="{3D57ED76-6416-94CF-3E20-E2C01BE6FE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6314" y="1825625"/>
            <a:ext cx="6067942" cy="4616532"/>
          </a:xfrm>
          <a:prstGeom prst="rect">
            <a:avLst/>
          </a:prstGeom>
        </p:spPr>
      </p:pic>
    </p:spTree>
    <p:extLst>
      <p:ext uri="{BB962C8B-B14F-4D97-AF65-F5344CB8AC3E}">
        <p14:creationId xmlns:p14="http://schemas.microsoft.com/office/powerpoint/2010/main" val="16118120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B254A-05CB-C714-4A2D-ABFB8E00C6A5}"/>
              </a:ext>
            </a:extLst>
          </p:cNvPr>
          <p:cNvSpPr>
            <a:spLocks noGrp="1"/>
          </p:cNvSpPr>
          <p:nvPr>
            <p:ph type="title"/>
          </p:nvPr>
        </p:nvSpPr>
        <p:spPr>
          <a:xfrm>
            <a:off x="1912776" y="365126"/>
            <a:ext cx="8994710" cy="745218"/>
          </a:xfrm>
        </p:spPr>
        <p:txBody>
          <a:bodyPr/>
          <a:lstStyle/>
          <a:p>
            <a:pPr algn="ctr"/>
            <a:r>
              <a:rPr lang="en-US" dirty="0"/>
              <a:t>Durango Topo 1966 1:250,000</a:t>
            </a:r>
          </a:p>
        </p:txBody>
      </p:sp>
      <p:pic>
        <p:nvPicPr>
          <p:cNvPr id="5" name="Content Placeholder 4" descr="A picture containing map, text, atlas">
            <a:extLst>
              <a:ext uri="{FF2B5EF4-FFF2-40B4-BE49-F238E27FC236}">
                <a16:creationId xmlns:a16="http://schemas.microsoft.com/office/drawing/2014/main" id="{77A3D2AA-4D61-ED1B-62A2-EDD240533C4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9976" y="1006864"/>
            <a:ext cx="7909247" cy="5425352"/>
          </a:xfrm>
        </p:spPr>
      </p:pic>
    </p:spTree>
    <p:extLst>
      <p:ext uri="{BB962C8B-B14F-4D97-AF65-F5344CB8AC3E}">
        <p14:creationId xmlns:p14="http://schemas.microsoft.com/office/powerpoint/2010/main" val="3111549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18587-B1E6-828B-6EBA-744563AAAB35}"/>
              </a:ext>
            </a:extLst>
          </p:cNvPr>
          <p:cNvSpPr>
            <a:spLocks noGrp="1"/>
          </p:cNvSpPr>
          <p:nvPr>
            <p:ph type="title"/>
          </p:nvPr>
        </p:nvSpPr>
        <p:spPr>
          <a:xfrm>
            <a:off x="838200" y="365126"/>
            <a:ext cx="10515600" cy="728384"/>
          </a:xfrm>
        </p:spPr>
        <p:txBody>
          <a:bodyPr/>
          <a:lstStyle/>
          <a:p>
            <a:pPr algn="ctr"/>
            <a:r>
              <a:rPr lang="en-US" dirty="0"/>
              <a:t>San Cristobal Topo 1907 1:125,000</a:t>
            </a:r>
          </a:p>
        </p:txBody>
      </p:sp>
      <p:pic>
        <p:nvPicPr>
          <p:cNvPr id="5" name="Content Placeholder 4" descr="A picture containing text, map&#10;&#10;Description automatically generated">
            <a:extLst>
              <a:ext uri="{FF2B5EF4-FFF2-40B4-BE49-F238E27FC236}">
                <a16:creationId xmlns:a16="http://schemas.microsoft.com/office/drawing/2014/main" id="{204BFE77-0EB1-5B6D-C51D-9CE33EF127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78427" y="1227918"/>
            <a:ext cx="4628561" cy="5092880"/>
          </a:xfrm>
        </p:spPr>
      </p:pic>
    </p:spTree>
    <p:extLst>
      <p:ext uri="{BB962C8B-B14F-4D97-AF65-F5344CB8AC3E}">
        <p14:creationId xmlns:p14="http://schemas.microsoft.com/office/powerpoint/2010/main" val="2320969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BBB7-EFFD-4791-B31A-2C789526D2E6}"/>
              </a:ext>
            </a:extLst>
          </p:cNvPr>
          <p:cNvSpPr>
            <a:spLocks noGrp="1"/>
          </p:cNvSpPr>
          <p:nvPr>
            <p:ph type="title"/>
          </p:nvPr>
        </p:nvSpPr>
        <p:spPr>
          <a:xfrm>
            <a:off x="1941922" y="365126"/>
            <a:ext cx="8502977" cy="756664"/>
          </a:xfrm>
        </p:spPr>
        <p:txBody>
          <a:bodyPr/>
          <a:lstStyle/>
          <a:p>
            <a:pPr algn="ctr"/>
            <a:r>
              <a:rPr lang="en-US" dirty="0"/>
              <a:t>Silverton Topo 1982 1:100,000</a:t>
            </a:r>
          </a:p>
        </p:txBody>
      </p:sp>
      <p:pic>
        <p:nvPicPr>
          <p:cNvPr id="5" name="Content Placeholder 4" descr="A picture containing text, map&#10;&#10;Description automatically generated">
            <a:extLst>
              <a:ext uri="{FF2B5EF4-FFF2-40B4-BE49-F238E27FC236}">
                <a16:creationId xmlns:a16="http://schemas.microsoft.com/office/drawing/2014/main" id="{678E17B6-FA70-9161-F160-49998DE82B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0394" y="1121790"/>
            <a:ext cx="9232497" cy="5461957"/>
          </a:xfrm>
        </p:spPr>
      </p:pic>
    </p:spTree>
    <p:extLst>
      <p:ext uri="{BB962C8B-B14F-4D97-AF65-F5344CB8AC3E}">
        <p14:creationId xmlns:p14="http://schemas.microsoft.com/office/powerpoint/2010/main" val="1944152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A90D1-E61F-D871-75D7-AFD5AC229FA8}"/>
              </a:ext>
            </a:extLst>
          </p:cNvPr>
          <p:cNvSpPr>
            <a:spLocks noGrp="1"/>
          </p:cNvSpPr>
          <p:nvPr>
            <p:ph type="title"/>
          </p:nvPr>
        </p:nvSpPr>
        <p:spPr>
          <a:xfrm>
            <a:off x="838200" y="365125"/>
            <a:ext cx="10515600" cy="1325563"/>
          </a:xfrm>
        </p:spPr>
        <p:txBody>
          <a:bodyPr/>
          <a:lstStyle/>
          <a:p>
            <a:r>
              <a:rPr lang="en-US" dirty="0"/>
              <a:t>Finger Mesa Topo 1964 1:24,000</a:t>
            </a:r>
          </a:p>
        </p:txBody>
      </p:sp>
      <p:pic>
        <p:nvPicPr>
          <p:cNvPr id="5" name="Content Placeholder 4" descr="A close-up of a map">
            <a:extLst>
              <a:ext uri="{FF2B5EF4-FFF2-40B4-BE49-F238E27FC236}">
                <a16:creationId xmlns:a16="http://schemas.microsoft.com/office/drawing/2014/main" id="{1EE3E353-B476-7F88-F543-33E9DE40DB5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74434" y="1388504"/>
            <a:ext cx="4150581" cy="5017230"/>
          </a:xfrm>
        </p:spPr>
      </p:pic>
    </p:spTree>
    <p:extLst>
      <p:ext uri="{BB962C8B-B14F-4D97-AF65-F5344CB8AC3E}">
        <p14:creationId xmlns:p14="http://schemas.microsoft.com/office/powerpoint/2010/main" val="2336328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1FBFF-312E-EE97-F9D8-F384107EAC91}"/>
              </a:ext>
            </a:extLst>
          </p:cNvPr>
          <p:cNvSpPr>
            <a:spLocks noGrp="1"/>
          </p:cNvSpPr>
          <p:nvPr>
            <p:ph type="title"/>
          </p:nvPr>
        </p:nvSpPr>
        <p:spPr>
          <a:xfrm>
            <a:off x="838200" y="365126"/>
            <a:ext cx="10515600" cy="810532"/>
          </a:xfrm>
        </p:spPr>
        <p:txBody>
          <a:bodyPr/>
          <a:lstStyle/>
          <a:p>
            <a:pPr algn="ctr"/>
            <a:r>
              <a:rPr lang="en-US" dirty="0"/>
              <a:t>Aerial Photo:  Carson</a:t>
            </a:r>
          </a:p>
        </p:txBody>
      </p:sp>
      <p:pic>
        <p:nvPicPr>
          <p:cNvPr id="5" name="Content Placeholder 4" descr="A picture containing water, aqua, turquoise&#10;&#10;Description automatically generated">
            <a:extLst>
              <a:ext uri="{FF2B5EF4-FFF2-40B4-BE49-F238E27FC236}">
                <a16:creationId xmlns:a16="http://schemas.microsoft.com/office/drawing/2014/main" id="{3593BFC1-1F8E-7C19-3323-6C567263E1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36733" y="1035980"/>
            <a:ext cx="4417995" cy="5402980"/>
          </a:xfrm>
        </p:spPr>
      </p:pic>
    </p:spTree>
    <p:extLst>
      <p:ext uri="{BB962C8B-B14F-4D97-AF65-F5344CB8AC3E}">
        <p14:creationId xmlns:p14="http://schemas.microsoft.com/office/powerpoint/2010/main" val="318421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1C625-8AE6-81DD-6CC1-4D366D7938D0}"/>
              </a:ext>
            </a:extLst>
          </p:cNvPr>
          <p:cNvSpPr>
            <a:spLocks noGrp="1"/>
          </p:cNvSpPr>
          <p:nvPr>
            <p:ph type="title"/>
          </p:nvPr>
        </p:nvSpPr>
        <p:spPr>
          <a:xfrm>
            <a:off x="838200" y="365125"/>
            <a:ext cx="10515600" cy="735887"/>
          </a:xfrm>
        </p:spPr>
        <p:txBody>
          <a:bodyPr/>
          <a:lstStyle/>
          <a:p>
            <a:pPr algn="ctr"/>
            <a:r>
              <a:rPr lang="en-US" dirty="0"/>
              <a:t>Landsat TM Image of Carson</a:t>
            </a:r>
          </a:p>
        </p:txBody>
      </p:sp>
      <p:pic>
        <p:nvPicPr>
          <p:cNvPr id="5" name="Content Placeholder 4" descr="A picture containing screenshot, black, nature, moon">
            <a:extLst>
              <a:ext uri="{FF2B5EF4-FFF2-40B4-BE49-F238E27FC236}">
                <a16:creationId xmlns:a16="http://schemas.microsoft.com/office/drawing/2014/main" id="{34A5AC42-74FE-EE61-3BA6-5A93B72E63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54963" y="990764"/>
            <a:ext cx="5365102" cy="5447526"/>
          </a:xfrm>
        </p:spPr>
      </p:pic>
    </p:spTree>
    <p:extLst>
      <p:ext uri="{BB962C8B-B14F-4D97-AF65-F5344CB8AC3E}">
        <p14:creationId xmlns:p14="http://schemas.microsoft.com/office/powerpoint/2010/main" val="26323457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3E3ED-57A4-46DE-C822-110971F4B745}"/>
              </a:ext>
            </a:extLst>
          </p:cNvPr>
          <p:cNvSpPr>
            <a:spLocks noGrp="1"/>
          </p:cNvSpPr>
          <p:nvPr>
            <p:ph type="title"/>
          </p:nvPr>
        </p:nvSpPr>
        <p:spPr>
          <a:xfrm>
            <a:off x="838200" y="365126"/>
            <a:ext cx="10515600" cy="866516"/>
          </a:xfrm>
        </p:spPr>
        <p:txBody>
          <a:bodyPr/>
          <a:lstStyle/>
          <a:p>
            <a:pPr algn="ctr"/>
            <a:r>
              <a:rPr lang="en-US" dirty="0"/>
              <a:t>Carson Photo</a:t>
            </a:r>
          </a:p>
        </p:txBody>
      </p:sp>
      <p:pic>
        <p:nvPicPr>
          <p:cNvPr id="5" name="Content Placeholder 4" descr="A picture containing outdoor, grass, plant, tree&#10;&#10;Description automatically generated">
            <a:extLst>
              <a:ext uri="{FF2B5EF4-FFF2-40B4-BE49-F238E27FC236}">
                <a16:creationId xmlns:a16="http://schemas.microsoft.com/office/drawing/2014/main" id="{EFFA767B-1FBF-64F2-C26C-558CD3370A4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95232" y="1386038"/>
            <a:ext cx="9740766" cy="4870383"/>
          </a:xfrm>
        </p:spPr>
      </p:pic>
    </p:spTree>
    <p:extLst>
      <p:ext uri="{BB962C8B-B14F-4D97-AF65-F5344CB8AC3E}">
        <p14:creationId xmlns:p14="http://schemas.microsoft.com/office/powerpoint/2010/main" val="1004077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5C153-9DC2-599B-CA34-6335DBA27E2A}"/>
              </a:ext>
            </a:extLst>
          </p:cNvPr>
          <p:cNvSpPr>
            <a:spLocks noGrp="1"/>
          </p:cNvSpPr>
          <p:nvPr>
            <p:ph type="title"/>
          </p:nvPr>
        </p:nvSpPr>
        <p:spPr>
          <a:xfrm>
            <a:off x="838200" y="365126"/>
            <a:ext cx="10515600" cy="835522"/>
          </a:xfrm>
        </p:spPr>
        <p:txBody>
          <a:bodyPr/>
          <a:lstStyle/>
          <a:p>
            <a:pPr algn="ctr"/>
            <a:r>
              <a:rPr lang="en-US" dirty="0"/>
              <a:t>Circumstances</a:t>
            </a:r>
          </a:p>
        </p:txBody>
      </p:sp>
      <p:sp>
        <p:nvSpPr>
          <p:cNvPr id="3" name="Content Placeholder 2">
            <a:extLst>
              <a:ext uri="{FF2B5EF4-FFF2-40B4-BE49-F238E27FC236}">
                <a16:creationId xmlns:a16="http://schemas.microsoft.com/office/drawing/2014/main" id="{0749559A-F24C-C60D-CAEC-32DA8830D72A}"/>
              </a:ext>
            </a:extLst>
          </p:cNvPr>
          <p:cNvSpPr>
            <a:spLocks noGrp="1"/>
          </p:cNvSpPr>
          <p:nvPr>
            <p:ph idx="1"/>
          </p:nvPr>
        </p:nvSpPr>
        <p:spPr>
          <a:xfrm>
            <a:off x="838200" y="1343770"/>
            <a:ext cx="10515600" cy="4833193"/>
          </a:xfrm>
        </p:spPr>
        <p:txBody>
          <a:bodyPr/>
          <a:lstStyle/>
          <a:p>
            <a:r>
              <a:rPr lang="en-US" dirty="0"/>
              <a:t>Client Asks:</a:t>
            </a:r>
          </a:p>
          <a:p>
            <a:r>
              <a:rPr lang="en-US" dirty="0"/>
              <a:t>“What do you think about … mining property?”</a:t>
            </a:r>
          </a:p>
          <a:p>
            <a:r>
              <a:rPr lang="en-US" dirty="0"/>
              <a:t>“Is it worth looking at more closely?”</a:t>
            </a:r>
          </a:p>
          <a:p>
            <a:r>
              <a:rPr lang="en-US" dirty="0"/>
              <a:t>Reply:</a:t>
            </a:r>
          </a:p>
          <a:p>
            <a:r>
              <a:rPr lang="en-US" dirty="0"/>
              <a:t>“I will find out what information exists, organize and evaluate it and get back to you with a look-see type summary.”</a:t>
            </a:r>
          </a:p>
          <a:p>
            <a:r>
              <a:rPr lang="en-US" dirty="0"/>
              <a:t>“Then you can decide whether to do more detailed work, including photogeological, geological, geochemical, geophysical, coring, sampling and other work.”</a:t>
            </a:r>
          </a:p>
        </p:txBody>
      </p:sp>
    </p:spTree>
    <p:extLst>
      <p:ext uri="{BB962C8B-B14F-4D97-AF65-F5344CB8AC3E}">
        <p14:creationId xmlns:p14="http://schemas.microsoft.com/office/powerpoint/2010/main" val="3526238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A28BB-787E-600B-DC78-F6BD9902072E}"/>
              </a:ext>
            </a:extLst>
          </p:cNvPr>
          <p:cNvSpPr>
            <a:spLocks noGrp="1"/>
          </p:cNvSpPr>
          <p:nvPr>
            <p:ph type="title"/>
          </p:nvPr>
        </p:nvSpPr>
        <p:spPr/>
        <p:txBody>
          <a:bodyPr/>
          <a:lstStyle/>
          <a:p>
            <a:pPr algn="ctr"/>
            <a:r>
              <a:rPr lang="en-US" dirty="0"/>
              <a:t>Types of Information</a:t>
            </a:r>
          </a:p>
        </p:txBody>
      </p:sp>
      <p:sp>
        <p:nvSpPr>
          <p:cNvPr id="3" name="Content Placeholder 2">
            <a:extLst>
              <a:ext uri="{FF2B5EF4-FFF2-40B4-BE49-F238E27FC236}">
                <a16:creationId xmlns:a16="http://schemas.microsoft.com/office/drawing/2014/main" id="{4156A2AE-A6AC-E618-95A7-ADDD131E2DE6}"/>
              </a:ext>
            </a:extLst>
          </p:cNvPr>
          <p:cNvSpPr>
            <a:spLocks noGrp="1"/>
          </p:cNvSpPr>
          <p:nvPr>
            <p:ph idx="1"/>
          </p:nvPr>
        </p:nvSpPr>
        <p:spPr/>
        <p:txBody>
          <a:bodyPr>
            <a:normAutofit/>
          </a:bodyPr>
          <a:lstStyle/>
          <a:p>
            <a:r>
              <a:rPr lang="en-US" dirty="0"/>
              <a:t>Who</a:t>
            </a:r>
          </a:p>
          <a:p>
            <a:r>
              <a:rPr lang="en-US" dirty="0"/>
              <a:t>What</a:t>
            </a:r>
          </a:p>
          <a:p>
            <a:r>
              <a:rPr lang="en-US" dirty="0"/>
              <a:t>When</a:t>
            </a:r>
          </a:p>
          <a:p>
            <a:r>
              <a:rPr lang="en-US" dirty="0"/>
              <a:t>Where</a:t>
            </a:r>
          </a:p>
          <a:p>
            <a:r>
              <a:rPr lang="en-US" dirty="0"/>
              <a:t>Why</a:t>
            </a:r>
          </a:p>
          <a:p>
            <a:r>
              <a:rPr lang="en-US" dirty="0"/>
              <a:t>To What Degree</a:t>
            </a:r>
          </a:p>
          <a:p>
            <a:r>
              <a:rPr lang="en-US" dirty="0"/>
              <a:t>How</a:t>
            </a:r>
          </a:p>
          <a:p>
            <a:r>
              <a:rPr lang="en-US" dirty="0"/>
              <a:t>Value</a:t>
            </a:r>
          </a:p>
        </p:txBody>
      </p:sp>
    </p:spTree>
    <p:extLst>
      <p:ext uri="{BB962C8B-B14F-4D97-AF65-F5344CB8AC3E}">
        <p14:creationId xmlns:p14="http://schemas.microsoft.com/office/powerpoint/2010/main" val="1759518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1D6E8-875C-78DB-38CF-4F94E6DF3BAC}"/>
              </a:ext>
            </a:extLst>
          </p:cNvPr>
          <p:cNvSpPr>
            <a:spLocks noGrp="1"/>
          </p:cNvSpPr>
          <p:nvPr>
            <p:ph type="title"/>
          </p:nvPr>
        </p:nvSpPr>
        <p:spPr/>
        <p:txBody>
          <a:bodyPr/>
          <a:lstStyle/>
          <a:p>
            <a:pPr algn="ctr"/>
            <a:r>
              <a:rPr lang="en-US" dirty="0"/>
              <a:t>Who</a:t>
            </a:r>
          </a:p>
        </p:txBody>
      </p:sp>
      <p:sp>
        <p:nvSpPr>
          <p:cNvPr id="3" name="Content Placeholder 2">
            <a:extLst>
              <a:ext uri="{FF2B5EF4-FFF2-40B4-BE49-F238E27FC236}">
                <a16:creationId xmlns:a16="http://schemas.microsoft.com/office/drawing/2014/main" id="{CEA406A9-6C1A-2491-747B-E7946B0C88F6}"/>
              </a:ext>
            </a:extLst>
          </p:cNvPr>
          <p:cNvSpPr>
            <a:spLocks noGrp="1"/>
          </p:cNvSpPr>
          <p:nvPr>
            <p:ph idx="1"/>
          </p:nvPr>
        </p:nvSpPr>
        <p:spPr>
          <a:xfrm>
            <a:off x="838200" y="1825625"/>
            <a:ext cx="10515600" cy="3461992"/>
          </a:xfrm>
        </p:spPr>
        <p:txBody>
          <a:bodyPr/>
          <a:lstStyle/>
          <a:p>
            <a:r>
              <a:rPr lang="en-US" dirty="0"/>
              <a:t>The Present Owner is Carson Gold and Silver Joint Venture, c/o Betty </a:t>
            </a:r>
            <a:r>
              <a:rPr lang="en-US" dirty="0" err="1"/>
              <a:t>Shoppa</a:t>
            </a:r>
            <a:r>
              <a:rPr lang="en-US" dirty="0"/>
              <a:t>, 301 </a:t>
            </a:r>
            <a:r>
              <a:rPr lang="en-US" dirty="0" err="1"/>
              <a:t>Watermere</a:t>
            </a:r>
            <a:r>
              <a:rPr lang="en-US" dirty="0"/>
              <a:t> Drive, #104, Southlake, TX 76092-8131, Tel.:  817-868-1866 (former), E-Mail:  </a:t>
            </a:r>
            <a:r>
              <a:rPr lang="en-US" dirty="0">
                <a:hlinkClick r:id="rId2"/>
              </a:rPr>
              <a:t>BShoppa@Shoppa.com</a:t>
            </a:r>
            <a:r>
              <a:rPr lang="en-US" dirty="0"/>
              <a:t>.   As of 2023-03-06, it was contracted to be sold to an Unidentified Buyer.  Apparently, delays have prevented the sale.  </a:t>
            </a:r>
            <a:r>
              <a:rPr lang="en-US" u="sng" dirty="0"/>
              <a:t>Has </a:t>
            </a:r>
            <a:r>
              <a:rPr lang="en-US" b="1" u="sng" dirty="0">
                <a:solidFill>
                  <a:srgbClr val="FF0000"/>
                </a:solidFill>
              </a:rPr>
              <a:t>not</a:t>
            </a:r>
            <a:r>
              <a:rPr lang="en-US" u="sng" dirty="0">
                <a:solidFill>
                  <a:srgbClr val="FF0000"/>
                </a:solidFill>
              </a:rPr>
              <a:t> Responded</a:t>
            </a:r>
            <a:r>
              <a:rPr lang="en-US" dirty="0"/>
              <a:t> to Inquiry.</a:t>
            </a:r>
          </a:p>
          <a:p>
            <a:r>
              <a:rPr lang="en-US" dirty="0"/>
              <a:t>Who was the Immediate Past Owner?</a:t>
            </a:r>
          </a:p>
          <a:p>
            <a:r>
              <a:rPr lang="en-US" dirty="0"/>
              <a:t>Title History, from beginning to present</a:t>
            </a:r>
          </a:p>
        </p:txBody>
      </p:sp>
    </p:spTree>
    <p:extLst>
      <p:ext uri="{BB962C8B-B14F-4D97-AF65-F5344CB8AC3E}">
        <p14:creationId xmlns:p14="http://schemas.microsoft.com/office/powerpoint/2010/main" val="12137192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285BA-B04C-2C15-AB87-B505D27C3BC2}"/>
              </a:ext>
            </a:extLst>
          </p:cNvPr>
          <p:cNvSpPr>
            <a:spLocks noGrp="1"/>
          </p:cNvSpPr>
          <p:nvPr>
            <p:ph type="title"/>
          </p:nvPr>
        </p:nvSpPr>
        <p:spPr/>
        <p:txBody>
          <a:bodyPr/>
          <a:lstStyle/>
          <a:p>
            <a:pPr algn="ctr"/>
            <a:r>
              <a:rPr lang="en-US" dirty="0"/>
              <a:t>What</a:t>
            </a:r>
          </a:p>
        </p:txBody>
      </p:sp>
      <p:sp>
        <p:nvSpPr>
          <p:cNvPr id="3" name="Content Placeholder 2">
            <a:extLst>
              <a:ext uri="{FF2B5EF4-FFF2-40B4-BE49-F238E27FC236}">
                <a16:creationId xmlns:a16="http://schemas.microsoft.com/office/drawing/2014/main" id="{9C495AC2-769A-14C3-4DB6-AD501CF8D5DD}"/>
              </a:ext>
            </a:extLst>
          </p:cNvPr>
          <p:cNvSpPr>
            <a:spLocks noGrp="1"/>
          </p:cNvSpPr>
          <p:nvPr>
            <p:ph idx="1"/>
          </p:nvPr>
        </p:nvSpPr>
        <p:spPr/>
        <p:txBody>
          <a:bodyPr/>
          <a:lstStyle/>
          <a:p>
            <a:r>
              <a:rPr lang="en-US" dirty="0"/>
              <a:t>The Carson District Mines</a:t>
            </a:r>
          </a:p>
          <a:p>
            <a:r>
              <a:rPr lang="en-US" dirty="0"/>
              <a:t>Silver (primarily)</a:t>
            </a:r>
          </a:p>
          <a:p>
            <a:r>
              <a:rPr lang="en-US" dirty="0"/>
              <a:t>Gold (secondary)</a:t>
            </a:r>
          </a:p>
          <a:p>
            <a:r>
              <a:rPr lang="en-US" dirty="0"/>
              <a:t>Other Minerals of Value containing Lead-Zinc, Copper, …</a:t>
            </a:r>
          </a:p>
          <a:p>
            <a:r>
              <a:rPr lang="en-US" dirty="0"/>
              <a:t>Probably Strategic Minerals, in particular REE present</a:t>
            </a:r>
          </a:p>
          <a:p>
            <a:r>
              <a:rPr lang="en-US" dirty="0"/>
              <a:t>Other Items Produced, with Comments</a:t>
            </a:r>
          </a:p>
          <a:p>
            <a:r>
              <a:rPr lang="en-US" dirty="0"/>
              <a:t>Large Areas of Mine Waste with Good Potential for Reworking</a:t>
            </a:r>
          </a:p>
          <a:p>
            <a:r>
              <a:rPr lang="en-US" dirty="0"/>
              <a:t>Possible Carson Geothermal Field</a:t>
            </a:r>
          </a:p>
        </p:txBody>
      </p:sp>
    </p:spTree>
    <p:extLst>
      <p:ext uri="{BB962C8B-B14F-4D97-AF65-F5344CB8AC3E}">
        <p14:creationId xmlns:p14="http://schemas.microsoft.com/office/powerpoint/2010/main" val="2677750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9D93F-C801-C7A2-4228-43CC9E4CA5E1}"/>
              </a:ext>
            </a:extLst>
          </p:cNvPr>
          <p:cNvSpPr>
            <a:spLocks noGrp="1"/>
          </p:cNvSpPr>
          <p:nvPr>
            <p:ph type="title"/>
          </p:nvPr>
        </p:nvSpPr>
        <p:spPr/>
        <p:txBody>
          <a:bodyPr/>
          <a:lstStyle/>
          <a:p>
            <a:pPr algn="ctr"/>
            <a:r>
              <a:rPr lang="en-US" dirty="0"/>
              <a:t>What, Continued</a:t>
            </a:r>
          </a:p>
        </p:txBody>
      </p:sp>
      <p:sp>
        <p:nvSpPr>
          <p:cNvPr id="3" name="Content Placeholder 2">
            <a:extLst>
              <a:ext uri="{FF2B5EF4-FFF2-40B4-BE49-F238E27FC236}">
                <a16:creationId xmlns:a16="http://schemas.microsoft.com/office/drawing/2014/main" id="{725DC1B9-7EF9-684C-50AF-78C3761FAF9C}"/>
              </a:ext>
            </a:extLst>
          </p:cNvPr>
          <p:cNvSpPr>
            <a:spLocks noGrp="1"/>
          </p:cNvSpPr>
          <p:nvPr>
            <p:ph idx="1"/>
          </p:nvPr>
        </p:nvSpPr>
        <p:spPr/>
        <p:txBody>
          <a:bodyPr/>
          <a:lstStyle/>
          <a:p>
            <a:r>
              <a:rPr lang="en-US" dirty="0"/>
              <a:t>Temperatures</a:t>
            </a:r>
          </a:p>
          <a:p>
            <a:pPr lvl="1"/>
            <a:r>
              <a:rPr lang="en-US" dirty="0"/>
              <a:t>Summer</a:t>
            </a:r>
          </a:p>
          <a:p>
            <a:pPr lvl="1"/>
            <a:r>
              <a:rPr lang="en-US" dirty="0"/>
              <a:t>Winter</a:t>
            </a:r>
          </a:p>
          <a:p>
            <a:r>
              <a:rPr lang="en-US" dirty="0"/>
              <a:t>Rain</a:t>
            </a:r>
          </a:p>
          <a:p>
            <a:r>
              <a:rPr lang="en-US" dirty="0"/>
              <a:t>Other More Detailed Studies</a:t>
            </a:r>
          </a:p>
        </p:txBody>
      </p:sp>
    </p:spTree>
    <p:extLst>
      <p:ext uri="{BB962C8B-B14F-4D97-AF65-F5344CB8AC3E}">
        <p14:creationId xmlns:p14="http://schemas.microsoft.com/office/powerpoint/2010/main" val="2053496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37AAA-029B-C192-DF2C-FA0133CBB9DB}"/>
              </a:ext>
            </a:extLst>
          </p:cNvPr>
          <p:cNvSpPr>
            <a:spLocks noGrp="1"/>
          </p:cNvSpPr>
          <p:nvPr>
            <p:ph type="title"/>
          </p:nvPr>
        </p:nvSpPr>
        <p:spPr/>
        <p:txBody>
          <a:bodyPr/>
          <a:lstStyle/>
          <a:p>
            <a:pPr algn="ctr"/>
            <a:r>
              <a:rPr lang="en-US" dirty="0"/>
              <a:t>When</a:t>
            </a:r>
          </a:p>
        </p:txBody>
      </p:sp>
      <p:sp>
        <p:nvSpPr>
          <p:cNvPr id="3" name="Content Placeholder 2">
            <a:extLst>
              <a:ext uri="{FF2B5EF4-FFF2-40B4-BE49-F238E27FC236}">
                <a16:creationId xmlns:a16="http://schemas.microsoft.com/office/drawing/2014/main" id="{0116BE5C-3838-0B9F-BE15-96F6EC12CA51}"/>
              </a:ext>
            </a:extLst>
          </p:cNvPr>
          <p:cNvSpPr>
            <a:spLocks noGrp="1"/>
          </p:cNvSpPr>
          <p:nvPr>
            <p:ph idx="1"/>
          </p:nvPr>
        </p:nvSpPr>
        <p:spPr/>
        <p:txBody>
          <a:bodyPr/>
          <a:lstStyle/>
          <a:p>
            <a:r>
              <a:rPr lang="en-US" dirty="0"/>
              <a:t>Mined From the 1880s to the 1940s.  Apparently, the mines closed because the underground ore was worked out, so the potential for profit from reopening the underground workings is slight.  Officially, the reason given is that the value of silver fell, but this is clearly disingenuous since the mines were struggling before the prices fell.  The extensive mine waste dumps have good to excellent potential for profitable reworking, primarily for silver, gold and copper.</a:t>
            </a:r>
          </a:p>
        </p:txBody>
      </p:sp>
    </p:spTree>
    <p:extLst>
      <p:ext uri="{BB962C8B-B14F-4D97-AF65-F5344CB8AC3E}">
        <p14:creationId xmlns:p14="http://schemas.microsoft.com/office/powerpoint/2010/main" val="1827347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8556B-5915-365D-F395-A1BB99411049}"/>
              </a:ext>
            </a:extLst>
          </p:cNvPr>
          <p:cNvSpPr>
            <a:spLocks noGrp="1"/>
          </p:cNvSpPr>
          <p:nvPr>
            <p:ph type="ctrTitle"/>
          </p:nvPr>
        </p:nvSpPr>
        <p:spPr>
          <a:xfrm>
            <a:off x="1524000" y="755781"/>
            <a:ext cx="9144000" cy="830424"/>
          </a:xfrm>
        </p:spPr>
        <p:txBody>
          <a:bodyPr>
            <a:normAutofit fontScale="90000"/>
          </a:bodyPr>
          <a:lstStyle/>
          <a:p>
            <a:r>
              <a:rPr lang="en-US" dirty="0"/>
              <a:t>Where</a:t>
            </a:r>
          </a:p>
        </p:txBody>
      </p:sp>
      <p:sp>
        <p:nvSpPr>
          <p:cNvPr id="3" name="Subtitle 2">
            <a:extLst>
              <a:ext uri="{FF2B5EF4-FFF2-40B4-BE49-F238E27FC236}">
                <a16:creationId xmlns:a16="http://schemas.microsoft.com/office/drawing/2014/main" id="{98C8EF7F-8632-2F60-DCBE-6F5BE31C7CFF}"/>
              </a:ext>
            </a:extLst>
          </p:cNvPr>
          <p:cNvSpPr>
            <a:spLocks noGrp="1"/>
          </p:cNvSpPr>
          <p:nvPr>
            <p:ph type="subTitle" idx="1"/>
          </p:nvPr>
        </p:nvSpPr>
        <p:spPr>
          <a:xfrm>
            <a:off x="1524000" y="1903446"/>
            <a:ext cx="9144000" cy="3495490"/>
          </a:xfrm>
        </p:spPr>
        <p:txBody>
          <a:bodyPr>
            <a:normAutofit/>
          </a:bodyPr>
          <a:lstStyle/>
          <a:p>
            <a:r>
              <a:rPr lang="en-US" dirty="0"/>
              <a:t>Hinsdale County, Colorado</a:t>
            </a:r>
          </a:p>
          <a:p>
            <a:r>
              <a:rPr lang="en-US" dirty="0"/>
              <a:t>Ghost Town of Carson</a:t>
            </a:r>
          </a:p>
          <a:p>
            <a:r>
              <a:rPr lang="en-US" dirty="0"/>
              <a:t>~16 miles SW of Lake City</a:t>
            </a:r>
          </a:p>
          <a:p>
            <a:r>
              <a:rPr lang="en-US" dirty="0"/>
              <a:t>T42N R5W</a:t>
            </a:r>
          </a:p>
          <a:p>
            <a:r>
              <a:rPr lang="en-US" dirty="0"/>
              <a:t>37ᵒ 52’ 9” N Latitude by 107ᵒ 21’ 43” W Longitude Elevation …</a:t>
            </a:r>
          </a:p>
          <a:p>
            <a:r>
              <a:rPr lang="en-US" dirty="0"/>
              <a:t>Zip Code:  None Listed</a:t>
            </a:r>
          </a:p>
          <a:p>
            <a:r>
              <a:rPr lang="en-US" dirty="0"/>
              <a:t>In San Juan Volcanic Field near Needle Mountain</a:t>
            </a:r>
          </a:p>
        </p:txBody>
      </p:sp>
    </p:spTree>
    <p:extLst>
      <p:ext uri="{BB962C8B-B14F-4D97-AF65-F5344CB8AC3E}">
        <p14:creationId xmlns:p14="http://schemas.microsoft.com/office/powerpoint/2010/main" val="25057707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2BF28-0017-7B0E-02B6-425229CEFAFF}"/>
              </a:ext>
            </a:extLst>
          </p:cNvPr>
          <p:cNvSpPr>
            <a:spLocks noGrp="1"/>
          </p:cNvSpPr>
          <p:nvPr>
            <p:ph type="title"/>
          </p:nvPr>
        </p:nvSpPr>
        <p:spPr/>
        <p:txBody>
          <a:bodyPr/>
          <a:lstStyle/>
          <a:p>
            <a:pPr algn="ctr"/>
            <a:r>
              <a:rPr lang="en-US" b="1" dirty="0"/>
              <a:t>Where, Continued</a:t>
            </a:r>
          </a:p>
        </p:txBody>
      </p:sp>
      <p:sp>
        <p:nvSpPr>
          <p:cNvPr id="3" name="Content Placeholder 2">
            <a:extLst>
              <a:ext uri="{FF2B5EF4-FFF2-40B4-BE49-F238E27FC236}">
                <a16:creationId xmlns:a16="http://schemas.microsoft.com/office/drawing/2014/main" id="{304A61FA-495B-9CC8-3FBC-3B02D7900398}"/>
              </a:ext>
            </a:extLst>
          </p:cNvPr>
          <p:cNvSpPr>
            <a:spLocks noGrp="1"/>
          </p:cNvSpPr>
          <p:nvPr>
            <p:ph idx="1"/>
          </p:nvPr>
        </p:nvSpPr>
        <p:spPr>
          <a:xfrm>
            <a:off x="838200" y="1399430"/>
            <a:ext cx="10515600" cy="4777533"/>
          </a:xfrm>
        </p:spPr>
        <p:txBody>
          <a:bodyPr>
            <a:normAutofit fontScale="92500" lnSpcReduction="10000"/>
          </a:bodyPr>
          <a:lstStyle/>
          <a:p>
            <a:r>
              <a:rPr lang="en-US" dirty="0"/>
              <a:t>CGS Maps &amp; Information</a:t>
            </a:r>
          </a:p>
          <a:p>
            <a:pPr lvl="1"/>
            <a:r>
              <a:rPr lang="en-US" dirty="0"/>
              <a:t>OF-1-20 Report.  Includes Carson region.</a:t>
            </a:r>
          </a:p>
          <a:p>
            <a:r>
              <a:rPr lang="en-US" dirty="0"/>
              <a:t>DOD Maps</a:t>
            </a:r>
          </a:p>
          <a:p>
            <a:pPr lvl="1"/>
            <a:r>
              <a:rPr lang="en-US" dirty="0"/>
              <a:t>1:50,000 Scale = Intermittent  See EROS.  None of Carson.</a:t>
            </a:r>
          </a:p>
          <a:p>
            <a:pPr lvl="1"/>
            <a:r>
              <a:rPr lang="en-US" dirty="0"/>
              <a:t>Other Countries (</a:t>
            </a:r>
            <a:r>
              <a:rPr lang="en-US" i="1" dirty="0"/>
              <a:t>Spy</a:t>
            </a:r>
            <a:r>
              <a:rPr lang="en-US" dirty="0"/>
              <a:t> Photos)  See EROS.  None of Carson. </a:t>
            </a:r>
          </a:p>
          <a:p>
            <a:r>
              <a:rPr lang="en-US" dirty="0"/>
              <a:t>USGS Maps</a:t>
            </a:r>
          </a:p>
          <a:p>
            <a:pPr lvl="1"/>
            <a:r>
              <a:rPr lang="en-US" dirty="0"/>
              <a:t>1:250,000 Scale = All.  Durango includes Carson.</a:t>
            </a:r>
          </a:p>
          <a:p>
            <a:pPr lvl="1"/>
            <a:r>
              <a:rPr lang="en-US" dirty="0"/>
              <a:t>1:125,000 Scale = Some.  30’ x 30’  San Cristobal includes Carson.</a:t>
            </a:r>
          </a:p>
          <a:p>
            <a:pPr lvl="1"/>
            <a:r>
              <a:rPr lang="en-US" dirty="0"/>
              <a:t>1:100,000 Scale = All, Intermittent.  Silverton includes Carson.</a:t>
            </a:r>
          </a:p>
          <a:p>
            <a:pPr lvl="1"/>
            <a:r>
              <a:rPr lang="en-US" dirty="0"/>
              <a:t>1:63,360 Scale = All, Intermittent.  ?</a:t>
            </a:r>
          </a:p>
          <a:p>
            <a:pPr lvl="1"/>
            <a:r>
              <a:rPr lang="en-US" dirty="0"/>
              <a:t>1:48,000 Scale = All, Intermittent.  ?</a:t>
            </a:r>
          </a:p>
          <a:p>
            <a:pPr lvl="1"/>
            <a:r>
              <a:rPr lang="en-US" dirty="0"/>
              <a:t>1:25,000 Scale = Alaska.  None of Carson.</a:t>
            </a:r>
          </a:p>
          <a:p>
            <a:pPr lvl="1"/>
            <a:r>
              <a:rPr lang="en-US" dirty="0"/>
              <a:t>1:24,000 Scale = All Except Alaska.  Finger Mesa includes Carson</a:t>
            </a:r>
          </a:p>
          <a:p>
            <a:pPr lvl="1"/>
            <a:endParaRPr lang="en-US" dirty="0"/>
          </a:p>
        </p:txBody>
      </p:sp>
    </p:spTree>
    <p:extLst>
      <p:ext uri="{BB962C8B-B14F-4D97-AF65-F5344CB8AC3E}">
        <p14:creationId xmlns:p14="http://schemas.microsoft.com/office/powerpoint/2010/main" val="2768601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2593F-637E-F13B-A96A-F73A74CFF15B}"/>
              </a:ext>
            </a:extLst>
          </p:cNvPr>
          <p:cNvSpPr>
            <a:spLocks noGrp="1"/>
          </p:cNvSpPr>
          <p:nvPr>
            <p:ph type="title"/>
          </p:nvPr>
        </p:nvSpPr>
        <p:spPr/>
        <p:txBody>
          <a:bodyPr/>
          <a:lstStyle/>
          <a:p>
            <a:pPr algn="ctr"/>
            <a:r>
              <a:rPr lang="en-US" dirty="0"/>
              <a:t>Why</a:t>
            </a:r>
          </a:p>
        </p:txBody>
      </p:sp>
      <p:sp>
        <p:nvSpPr>
          <p:cNvPr id="3" name="Content Placeholder 2">
            <a:extLst>
              <a:ext uri="{FF2B5EF4-FFF2-40B4-BE49-F238E27FC236}">
                <a16:creationId xmlns:a16="http://schemas.microsoft.com/office/drawing/2014/main" id="{266EAAC1-1522-6634-C2BD-1B3FCA9F16E4}"/>
              </a:ext>
            </a:extLst>
          </p:cNvPr>
          <p:cNvSpPr>
            <a:spLocks noGrp="1"/>
          </p:cNvSpPr>
          <p:nvPr>
            <p:ph idx="1"/>
          </p:nvPr>
        </p:nvSpPr>
        <p:spPr>
          <a:xfrm>
            <a:off x="838200" y="1319917"/>
            <a:ext cx="10515600" cy="4857046"/>
          </a:xfrm>
        </p:spPr>
        <p:txBody>
          <a:bodyPr>
            <a:normAutofit fontScale="85000" lnSpcReduction="10000"/>
          </a:bodyPr>
          <a:lstStyle/>
          <a:p>
            <a:r>
              <a:rPr lang="en-US" dirty="0"/>
              <a:t>The prices for gold, silver and copper are very high at present, but somewhat volatile.</a:t>
            </a:r>
          </a:p>
          <a:p>
            <a:r>
              <a:rPr lang="en-US" dirty="0"/>
              <a:t>During much of the time period of active operation, many hard-rock precious metals mines extracted only about 30% of the commodities present.  The remaining 70% in the wastes, if extractable, could be more profitable than the original mines were.</a:t>
            </a:r>
          </a:p>
          <a:p>
            <a:r>
              <a:rPr lang="en-US" dirty="0"/>
              <a:t>Though isolated at the end of a poorly-maintained dirt road, in an area notorious for inclement (cold) weather, the mines were among the largest in Colorado.</a:t>
            </a:r>
          </a:p>
          <a:p>
            <a:r>
              <a:rPr lang="en-US" dirty="0"/>
              <a:t>Cost benefits include already Milled, Accessible Above Ground, …</a:t>
            </a:r>
          </a:p>
          <a:p>
            <a:r>
              <a:rPr lang="en-US" dirty="0"/>
              <a:t>Aggregate from Quartz Mine Waste would be easy to Remediate and have Value</a:t>
            </a:r>
          </a:p>
          <a:p>
            <a:r>
              <a:rPr lang="en-US" dirty="0"/>
              <a:t>Area is not historically overtly hostile to mining and would probably welcome new jobs from mining.</a:t>
            </a:r>
          </a:p>
          <a:p>
            <a:r>
              <a:rPr lang="en-US" dirty="0"/>
              <a:t>The original facilities are largely intact, but lack access to utilities.</a:t>
            </a:r>
          </a:p>
        </p:txBody>
      </p:sp>
    </p:spTree>
    <p:extLst>
      <p:ext uri="{BB962C8B-B14F-4D97-AF65-F5344CB8AC3E}">
        <p14:creationId xmlns:p14="http://schemas.microsoft.com/office/powerpoint/2010/main" val="1621273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6A4C-1D9D-CD6E-1CEE-2C1C921642AB}"/>
              </a:ext>
            </a:extLst>
          </p:cNvPr>
          <p:cNvSpPr>
            <a:spLocks noGrp="1"/>
          </p:cNvSpPr>
          <p:nvPr>
            <p:ph type="title"/>
          </p:nvPr>
        </p:nvSpPr>
        <p:spPr>
          <a:xfrm>
            <a:off x="838200" y="365126"/>
            <a:ext cx="10515600" cy="676496"/>
          </a:xfrm>
        </p:spPr>
        <p:txBody>
          <a:bodyPr>
            <a:normAutofit fontScale="90000"/>
          </a:bodyPr>
          <a:lstStyle/>
          <a:p>
            <a:pPr algn="ctr"/>
            <a:r>
              <a:rPr lang="en-US" dirty="0"/>
              <a:t>To What Degree</a:t>
            </a:r>
          </a:p>
        </p:txBody>
      </p:sp>
      <p:sp>
        <p:nvSpPr>
          <p:cNvPr id="3" name="Content Placeholder 2">
            <a:extLst>
              <a:ext uri="{FF2B5EF4-FFF2-40B4-BE49-F238E27FC236}">
                <a16:creationId xmlns:a16="http://schemas.microsoft.com/office/drawing/2014/main" id="{2F7D6F7B-B7C6-7D19-F33A-117D2BC2143C}"/>
              </a:ext>
            </a:extLst>
          </p:cNvPr>
          <p:cNvSpPr>
            <a:spLocks noGrp="1"/>
          </p:cNvSpPr>
          <p:nvPr>
            <p:ph idx="1"/>
          </p:nvPr>
        </p:nvSpPr>
        <p:spPr>
          <a:xfrm>
            <a:off x="838200" y="1137037"/>
            <a:ext cx="10515600" cy="5039926"/>
          </a:xfrm>
        </p:spPr>
        <p:txBody>
          <a:bodyPr>
            <a:normAutofit lnSpcReduction="10000"/>
          </a:bodyPr>
          <a:lstStyle/>
          <a:p>
            <a:r>
              <a:rPr lang="en-US" dirty="0"/>
              <a:t>Underground is Probably Worked-Out</a:t>
            </a:r>
          </a:p>
          <a:p>
            <a:r>
              <a:rPr lang="en-US" dirty="0"/>
              <a:t>Potential for World-Class Mineralization at Depth</a:t>
            </a:r>
          </a:p>
          <a:p>
            <a:pPr lvl="1"/>
            <a:r>
              <a:rPr lang="en-US" dirty="0"/>
              <a:t>If Batholiths and/or Sills were and are Mineralized Source Rocks</a:t>
            </a:r>
          </a:p>
          <a:p>
            <a:pPr lvl="1"/>
            <a:r>
              <a:rPr lang="en-US" dirty="0"/>
              <a:t>If it is at a Minable Depth</a:t>
            </a:r>
          </a:p>
          <a:p>
            <a:r>
              <a:rPr lang="en-US" dirty="0"/>
              <a:t>Extensive Waste Dumps Probably Have Substantial Value</a:t>
            </a:r>
          </a:p>
          <a:p>
            <a:r>
              <a:rPr lang="en-US" dirty="0"/>
              <a:t>Reopening Will </a:t>
            </a:r>
            <a:r>
              <a:rPr lang="en-US" u="sng" dirty="0"/>
              <a:t>Probably</a:t>
            </a:r>
            <a:r>
              <a:rPr lang="en-US" dirty="0"/>
              <a:t> Cost on the Order of $30 millions.  See Batchelor Mine.</a:t>
            </a:r>
          </a:p>
          <a:p>
            <a:r>
              <a:rPr lang="en-US" dirty="0"/>
              <a:t>The property is in the San Juan Volcanic Field.  Most of the value came from Silver, with Gold a close second.  Copper was minor, but extracted, probably as a smelting by-product owned by the smelter.  Lead and Zinc Sulfides were produced in large quantities, but apparently again owned by the smelter.</a:t>
            </a:r>
          </a:p>
          <a:p>
            <a:endParaRPr lang="en-US" dirty="0"/>
          </a:p>
        </p:txBody>
      </p:sp>
    </p:spTree>
    <p:extLst>
      <p:ext uri="{BB962C8B-B14F-4D97-AF65-F5344CB8AC3E}">
        <p14:creationId xmlns:p14="http://schemas.microsoft.com/office/powerpoint/2010/main" val="2210649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64C3D-7E29-7AFA-30A3-78F17A7E48ED}"/>
              </a:ext>
            </a:extLst>
          </p:cNvPr>
          <p:cNvSpPr>
            <a:spLocks noGrp="1"/>
          </p:cNvSpPr>
          <p:nvPr>
            <p:ph type="title"/>
          </p:nvPr>
        </p:nvSpPr>
        <p:spPr>
          <a:xfrm>
            <a:off x="838200" y="365125"/>
            <a:ext cx="10515600" cy="795765"/>
          </a:xfrm>
        </p:spPr>
        <p:txBody>
          <a:bodyPr/>
          <a:lstStyle/>
          <a:p>
            <a:pPr algn="ctr"/>
            <a:r>
              <a:rPr lang="en-US" dirty="0"/>
              <a:t>How</a:t>
            </a:r>
          </a:p>
        </p:txBody>
      </p:sp>
      <p:sp>
        <p:nvSpPr>
          <p:cNvPr id="3" name="Content Placeholder 2">
            <a:extLst>
              <a:ext uri="{FF2B5EF4-FFF2-40B4-BE49-F238E27FC236}">
                <a16:creationId xmlns:a16="http://schemas.microsoft.com/office/drawing/2014/main" id="{6E981A5A-81D0-57B1-B4BA-C059C7F24D77}"/>
              </a:ext>
            </a:extLst>
          </p:cNvPr>
          <p:cNvSpPr>
            <a:spLocks noGrp="1"/>
          </p:cNvSpPr>
          <p:nvPr>
            <p:ph idx="1"/>
          </p:nvPr>
        </p:nvSpPr>
        <p:spPr>
          <a:xfrm>
            <a:off x="838200" y="1431235"/>
            <a:ext cx="10515600" cy="4745728"/>
          </a:xfrm>
        </p:spPr>
        <p:txBody>
          <a:bodyPr>
            <a:normAutofit fontScale="92500" lnSpcReduction="10000"/>
          </a:bodyPr>
          <a:lstStyle/>
          <a:p>
            <a:r>
              <a:rPr lang="en-US" dirty="0"/>
              <a:t>Conventional Reworking/Remediation is Possible.</a:t>
            </a:r>
          </a:p>
          <a:p>
            <a:r>
              <a:rPr lang="en-US" dirty="0"/>
              <a:t>New Procedures and Techniques Developed by Lindsey Maness in pursuit of the goal of “</a:t>
            </a:r>
            <a:r>
              <a:rPr lang="en-US" i="1" dirty="0">
                <a:solidFill>
                  <a:srgbClr val="0070C0"/>
                </a:solidFill>
              </a:rPr>
              <a:t>No-Waste Mining</a:t>
            </a:r>
            <a:r>
              <a:rPr lang="en-US" dirty="0"/>
              <a:t>” Might Prove Desirable.</a:t>
            </a:r>
          </a:p>
          <a:p>
            <a:r>
              <a:rPr lang="en-US" dirty="0"/>
              <a:t>Encouragement for Remediation from the EPA, from other Federal, State and Local Agencies, as well as the Public might prove to be the case. The Ore was mined from Quartz Dikes that intruded the Volcanics.  That is why the mine dumps are so white!  High quartz waste is easily cleaned and valuable as aggregate.</a:t>
            </a:r>
          </a:p>
          <a:p>
            <a:r>
              <a:rPr lang="en-US" dirty="0"/>
              <a:t>Exploration Methods for Quartz Dikes Include:</a:t>
            </a:r>
          </a:p>
          <a:p>
            <a:pPr lvl="1"/>
            <a:r>
              <a:rPr lang="en-US" dirty="0"/>
              <a:t>Stereoscopic Photogeology</a:t>
            </a:r>
          </a:p>
          <a:p>
            <a:pPr lvl="1"/>
            <a:r>
              <a:rPr lang="en-US" dirty="0"/>
              <a:t>Drilling for Cores</a:t>
            </a:r>
          </a:p>
          <a:p>
            <a:pPr lvl="1"/>
            <a:r>
              <a:rPr lang="en-US" dirty="0"/>
              <a:t>Seismic</a:t>
            </a:r>
          </a:p>
          <a:p>
            <a:pPr lvl="1"/>
            <a:r>
              <a:rPr lang="en-US" dirty="0"/>
              <a:t>Ground Penetrating Radar (GPR)</a:t>
            </a:r>
          </a:p>
        </p:txBody>
      </p:sp>
    </p:spTree>
    <p:extLst>
      <p:ext uri="{BB962C8B-B14F-4D97-AF65-F5344CB8AC3E}">
        <p14:creationId xmlns:p14="http://schemas.microsoft.com/office/powerpoint/2010/main" val="14767956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8A630-D4F1-AF40-6A5C-87FC86A47F64}"/>
              </a:ext>
            </a:extLst>
          </p:cNvPr>
          <p:cNvSpPr>
            <a:spLocks noGrp="1"/>
          </p:cNvSpPr>
          <p:nvPr>
            <p:ph type="title"/>
          </p:nvPr>
        </p:nvSpPr>
        <p:spPr/>
        <p:txBody>
          <a:bodyPr/>
          <a:lstStyle/>
          <a:p>
            <a:pPr algn="ctr"/>
            <a:r>
              <a:rPr lang="en-US" dirty="0"/>
              <a:t>How, Continued</a:t>
            </a:r>
          </a:p>
        </p:txBody>
      </p:sp>
      <p:sp>
        <p:nvSpPr>
          <p:cNvPr id="3" name="Content Placeholder 2">
            <a:extLst>
              <a:ext uri="{FF2B5EF4-FFF2-40B4-BE49-F238E27FC236}">
                <a16:creationId xmlns:a16="http://schemas.microsoft.com/office/drawing/2014/main" id="{BE2238CE-A6A7-5080-C923-845C80A92662}"/>
              </a:ext>
            </a:extLst>
          </p:cNvPr>
          <p:cNvSpPr>
            <a:spLocks noGrp="1"/>
          </p:cNvSpPr>
          <p:nvPr>
            <p:ph idx="1"/>
          </p:nvPr>
        </p:nvSpPr>
        <p:spPr/>
        <p:txBody>
          <a:bodyPr/>
          <a:lstStyle/>
          <a:p>
            <a:r>
              <a:rPr lang="en-US" dirty="0"/>
              <a:t>Avoid Possible Conflicts-of-Interest Associations</a:t>
            </a:r>
          </a:p>
          <a:p>
            <a:pPr lvl="1"/>
            <a:r>
              <a:rPr lang="en-US" dirty="0"/>
              <a:t>University Involvement Should be Kept to a Minimum.</a:t>
            </a:r>
          </a:p>
          <a:p>
            <a:pPr lvl="1"/>
            <a:r>
              <a:rPr lang="en-US" dirty="0"/>
              <a:t>University Owned Corporations should be Avoided.</a:t>
            </a:r>
          </a:p>
          <a:p>
            <a:pPr lvl="1"/>
            <a:r>
              <a:rPr lang="en-US" dirty="0"/>
              <a:t>Non-Profits in General should be Avoided.</a:t>
            </a:r>
          </a:p>
          <a:p>
            <a:pPr lvl="1"/>
            <a:r>
              <a:rPr lang="en-US" dirty="0"/>
              <a:t>Anyone with a Political Axe to Grind should be Avoided.</a:t>
            </a:r>
          </a:p>
          <a:p>
            <a:endParaRPr lang="en-US" dirty="0"/>
          </a:p>
        </p:txBody>
      </p:sp>
    </p:spTree>
    <p:extLst>
      <p:ext uri="{BB962C8B-B14F-4D97-AF65-F5344CB8AC3E}">
        <p14:creationId xmlns:p14="http://schemas.microsoft.com/office/powerpoint/2010/main" val="247902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3E230-91AE-4240-3282-23D9C3F9908E}"/>
              </a:ext>
            </a:extLst>
          </p:cNvPr>
          <p:cNvSpPr>
            <a:spLocks noGrp="1"/>
          </p:cNvSpPr>
          <p:nvPr>
            <p:ph type="title"/>
          </p:nvPr>
        </p:nvSpPr>
        <p:spPr>
          <a:xfrm>
            <a:off x="838200" y="365125"/>
            <a:ext cx="10515600" cy="819619"/>
          </a:xfrm>
        </p:spPr>
        <p:txBody>
          <a:bodyPr/>
          <a:lstStyle/>
          <a:p>
            <a:pPr algn="ctr"/>
            <a:r>
              <a:rPr lang="en-US" dirty="0"/>
              <a:t>Value</a:t>
            </a:r>
          </a:p>
        </p:txBody>
      </p:sp>
      <p:sp>
        <p:nvSpPr>
          <p:cNvPr id="3" name="Content Placeholder 2">
            <a:extLst>
              <a:ext uri="{FF2B5EF4-FFF2-40B4-BE49-F238E27FC236}">
                <a16:creationId xmlns:a16="http://schemas.microsoft.com/office/drawing/2014/main" id="{C81DFD2C-24F6-C15F-18DD-699EF2889BE2}"/>
              </a:ext>
            </a:extLst>
          </p:cNvPr>
          <p:cNvSpPr>
            <a:spLocks noGrp="1"/>
          </p:cNvSpPr>
          <p:nvPr>
            <p:ph idx="1"/>
          </p:nvPr>
        </p:nvSpPr>
        <p:spPr>
          <a:xfrm>
            <a:off x="838200" y="1304014"/>
            <a:ext cx="10515600" cy="4872949"/>
          </a:xfrm>
        </p:spPr>
        <p:txBody>
          <a:bodyPr>
            <a:normAutofit fontScale="92500" lnSpcReduction="20000"/>
          </a:bodyPr>
          <a:lstStyle/>
          <a:p>
            <a:r>
              <a:rPr lang="en-US" dirty="0"/>
              <a:t>At this preliminary stage, the Value will be “</a:t>
            </a:r>
            <a:r>
              <a:rPr lang="en-US" b="1" dirty="0">
                <a:solidFill>
                  <a:srgbClr val="0070C0"/>
                </a:solidFill>
              </a:rPr>
              <a:t>Go</a:t>
            </a:r>
            <a:r>
              <a:rPr lang="en-US" dirty="0"/>
              <a:t> or </a:t>
            </a:r>
            <a:r>
              <a:rPr lang="en-US" b="1" dirty="0">
                <a:solidFill>
                  <a:srgbClr val="FF0000"/>
                </a:solidFill>
              </a:rPr>
              <a:t>No Go</a:t>
            </a:r>
            <a:r>
              <a:rPr lang="en-US" dirty="0"/>
              <a:t>” to a formal, detailed Due-Diligence determination.</a:t>
            </a:r>
          </a:p>
          <a:p>
            <a:r>
              <a:rPr lang="en-US" dirty="0"/>
              <a:t>Hinsdale County has assigned a Value for Tax Purposes, but this type of valuation is seldom the actual, true value.  Legalities, including Easements, whether or not the Title is Clear, etc., are important.  Assets vs. Liabilities (including Environmental) are important.  Contact:  Hinsdale County Assessor, Mrs. Sherry Boyce, Tel.:  970-944-2225 X 140, E-Mail:  </a:t>
            </a:r>
            <a:r>
              <a:rPr lang="en-US" dirty="0">
                <a:hlinkClick r:id="rId2"/>
              </a:rPr>
              <a:t>Assessor@HinsdaleCountyColorado.US</a:t>
            </a:r>
            <a:r>
              <a:rPr lang="en-US" dirty="0"/>
              <a:t>  My limited experience with Mrs. Boyce has been quite positive:  she has been helpful, professional, courteous and offered advice freely;  however, Mrs. Boyce was very careful to honor the privacy of all involved parties and declined to discuss certain matters.</a:t>
            </a:r>
          </a:p>
          <a:p>
            <a:r>
              <a:rPr lang="en-US" dirty="0"/>
              <a:t>The True Value is obtainable only by conducting a </a:t>
            </a:r>
            <a:r>
              <a:rPr lang="en-US" u="sng" dirty="0"/>
              <a:t>Detailed</a:t>
            </a:r>
            <a:r>
              <a:rPr lang="en-US" dirty="0"/>
              <a:t> Due-Diligence Evaluation that Includes Coring, Sampling, Geological, Geochemical, Geophysical and Other Disciplines.  That is beyond the scope of this talk.</a:t>
            </a:r>
          </a:p>
        </p:txBody>
      </p:sp>
    </p:spTree>
    <p:extLst>
      <p:ext uri="{BB962C8B-B14F-4D97-AF65-F5344CB8AC3E}">
        <p14:creationId xmlns:p14="http://schemas.microsoft.com/office/powerpoint/2010/main" val="16396132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EC51-FF03-6EB2-6E3A-5E00A724759B}"/>
              </a:ext>
            </a:extLst>
          </p:cNvPr>
          <p:cNvSpPr>
            <a:spLocks noGrp="1"/>
          </p:cNvSpPr>
          <p:nvPr>
            <p:ph type="title"/>
          </p:nvPr>
        </p:nvSpPr>
        <p:spPr/>
        <p:txBody>
          <a:bodyPr/>
          <a:lstStyle/>
          <a:p>
            <a:pPr algn="ctr"/>
            <a:r>
              <a:rPr lang="en-US" dirty="0"/>
              <a:t>Value, Continued</a:t>
            </a:r>
          </a:p>
        </p:txBody>
      </p:sp>
      <p:sp>
        <p:nvSpPr>
          <p:cNvPr id="3" name="Content Placeholder 2">
            <a:extLst>
              <a:ext uri="{FF2B5EF4-FFF2-40B4-BE49-F238E27FC236}">
                <a16:creationId xmlns:a16="http://schemas.microsoft.com/office/drawing/2014/main" id="{8A49AA8B-8B90-4BD3-61BD-B1152017FFE5}"/>
              </a:ext>
            </a:extLst>
          </p:cNvPr>
          <p:cNvSpPr>
            <a:spLocks noGrp="1"/>
          </p:cNvSpPr>
          <p:nvPr>
            <p:ph idx="1"/>
          </p:nvPr>
        </p:nvSpPr>
        <p:spPr/>
        <p:txBody>
          <a:bodyPr/>
          <a:lstStyle/>
          <a:p>
            <a:r>
              <a:rPr lang="en-US" dirty="0"/>
              <a:t>Proximity to Many Mine Waste Dumps May Cause Real Estate Value to be Net Negative!</a:t>
            </a:r>
          </a:p>
          <a:p>
            <a:r>
              <a:rPr lang="en-US" dirty="0"/>
              <a:t>Removal of Mine Waste Dumps Would Result in far-higher Normal Values</a:t>
            </a:r>
          </a:p>
        </p:txBody>
      </p:sp>
    </p:spTree>
    <p:extLst>
      <p:ext uri="{BB962C8B-B14F-4D97-AF65-F5344CB8AC3E}">
        <p14:creationId xmlns:p14="http://schemas.microsoft.com/office/powerpoint/2010/main" val="3688213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60EE3-CC1C-275E-A5C1-452146481873}"/>
              </a:ext>
            </a:extLst>
          </p:cNvPr>
          <p:cNvSpPr>
            <a:spLocks noGrp="1"/>
          </p:cNvSpPr>
          <p:nvPr>
            <p:ph type="title"/>
          </p:nvPr>
        </p:nvSpPr>
        <p:spPr/>
        <p:txBody>
          <a:bodyPr/>
          <a:lstStyle/>
          <a:p>
            <a:pPr algn="ctr"/>
            <a:r>
              <a:rPr lang="en-US" dirty="0"/>
              <a:t>Acquisition of Information (Public Domain)</a:t>
            </a:r>
          </a:p>
        </p:txBody>
      </p:sp>
      <p:sp>
        <p:nvSpPr>
          <p:cNvPr id="3" name="Content Placeholder 2">
            <a:extLst>
              <a:ext uri="{FF2B5EF4-FFF2-40B4-BE49-F238E27FC236}">
                <a16:creationId xmlns:a16="http://schemas.microsoft.com/office/drawing/2014/main" id="{57B5804D-50CC-EFB8-7315-BF1DE89CC65D}"/>
              </a:ext>
            </a:extLst>
          </p:cNvPr>
          <p:cNvSpPr>
            <a:spLocks noGrp="1"/>
          </p:cNvSpPr>
          <p:nvPr>
            <p:ph idx="1"/>
          </p:nvPr>
        </p:nvSpPr>
        <p:spPr>
          <a:xfrm>
            <a:off x="838200" y="1391478"/>
            <a:ext cx="10515600" cy="4524291"/>
          </a:xfrm>
        </p:spPr>
        <p:txBody>
          <a:bodyPr>
            <a:normAutofit fontScale="40000" lnSpcReduction="20000"/>
          </a:bodyPr>
          <a:lstStyle/>
          <a:p>
            <a:r>
              <a:rPr lang="en-US" dirty="0"/>
              <a:t>US Bureau of Land Management (BLM).</a:t>
            </a:r>
          </a:p>
          <a:p>
            <a:r>
              <a:rPr lang="en-US" dirty="0"/>
              <a:t>US Department of Defense (National Geospatial Intelligence Agency [GIA])</a:t>
            </a:r>
          </a:p>
          <a:p>
            <a:r>
              <a:rPr lang="en-US" dirty="0"/>
              <a:t>US Department of Energy (in particular the NURE maps &amp; reports)</a:t>
            </a:r>
          </a:p>
          <a:p>
            <a:r>
              <a:rPr lang="en-US" dirty="0"/>
              <a:t>USGS (Censors to meet in-house PC Standards)</a:t>
            </a:r>
          </a:p>
          <a:p>
            <a:pPr lvl="1"/>
            <a:r>
              <a:rPr lang="en-US" dirty="0"/>
              <a:t>MRDS &amp; MILS Data Bases (Direct Access to Data Base for copying, etc., Prevented, even though in the Public Domain.  Good Luck getting these!)</a:t>
            </a:r>
          </a:p>
          <a:p>
            <a:pPr lvl="1"/>
            <a:r>
              <a:rPr lang="en-US" dirty="0"/>
              <a:t>Standard Publications:  Folio, GP, GQ, I, MF, OF (OFR), PP (P) Reports, etc.</a:t>
            </a:r>
          </a:p>
          <a:p>
            <a:pPr lvl="1"/>
            <a:r>
              <a:rPr lang="en-US" dirty="0"/>
              <a:t>US Bureau of Mines Reports, etc.</a:t>
            </a:r>
          </a:p>
          <a:p>
            <a:pPr lvl="1"/>
            <a:r>
              <a:rPr lang="en-US" dirty="0"/>
              <a:t>USGS is Building an Empire by Replicating the products of other government agencies, in particular of the Dept. of Agriculture, Soil &amp; Conservation Service.</a:t>
            </a:r>
          </a:p>
          <a:p>
            <a:r>
              <a:rPr lang="en-US" dirty="0"/>
              <a:t>EROS Data Center</a:t>
            </a:r>
          </a:p>
          <a:p>
            <a:pPr lvl="1"/>
            <a:r>
              <a:rPr lang="en-US" dirty="0"/>
              <a:t>Landsat Images</a:t>
            </a:r>
          </a:p>
          <a:p>
            <a:pPr lvl="1"/>
            <a:r>
              <a:rPr lang="en-US" dirty="0"/>
              <a:t>Aerial Photographs (NHAP, NAIP, NAPP, …  Other Agencies [i.e., SCS], DOD Photos of Other Countries)</a:t>
            </a:r>
          </a:p>
          <a:p>
            <a:r>
              <a:rPr lang="en-US" dirty="0"/>
              <a:t>US National Aeronautics and Space Administration (NASA)</a:t>
            </a:r>
          </a:p>
          <a:p>
            <a:pPr lvl="1"/>
            <a:r>
              <a:rPr lang="en-US" dirty="0"/>
              <a:t>Landsat Experiments</a:t>
            </a:r>
          </a:p>
          <a:p>
            <a:pPr lvl="1"/>
            <a:r>
              <a:rPr lang="en-US" dirty="0"/>
              <a:t>Heat Capacity Mapping Mission (HCMM) Experiments</a:t>
            </a:r>
          </a:p>
          <a:p>
            <a:pPr lvl="1"/>
            <a:r>
              <a:rPr lang="en-US" dirty="0"/>
              <a:t>IFSAR Experiments</a:t>
            </a:r>
          </a:p>
          <a:p>
            <a:pPr lvl="1"/>
            <a:r>
              <a:rPr lang="en-US" dirty="0"/>
              <a:t>SIR-C Radar Imaging Mission Experiments</a:t>
            </a:r>
          </a:p>
          <a:p>
            <a:pPr lvl="1"/>
            <a:r>
              <a:rPr lang="en-US" dirty="0"/>
              <a:t>Others (many types)</a:t>
            </a:r>
          </a:p>
          <a:p>
            <a:r>
              <a:rPr lang="en-US" dirty="0"/>
              <a:t>US Soil &amp; Conservation Service (SCS)  [Often has old air photos from when mines were active].  The SCS also gives the option of ordering by Townships, Ranges and Sections, something the USGS/EROS should offer!</a:t>
            </a:r>
          </a:p>
          <a:p>
            <a:r>
              <a:rPr lang="en-US" dirty="0"/>
              <a:t>National Mine Map Repository (NMMR)</a:t>
            </a:r>
          </a:p>
          <a:p>
            <a:r>
              <a:rPr lang="en-US" dirty="0"/>
              <a:t>US Environmental Protection Agency (EPA)</a:t>
            </a:r>
          </a:p>
          <a:p>
            <a:r>
              <a:rPr lang="en-US" dirty="0"/>
              <a:t>US Securities and Exchange Commission (SEC)</a:t>
            </a:r>
          </a:p>
        </p:txBody>
      </p:sp>
    </p:spTree>
    <p:extLst>
      <p:ext uri="{BB962C8B-B14F-4D97-AF65-F5344CB8AC3E}">
        <p14:creationId xmlns:p14="http://schemas.microsoft.com/office/powerpoint/2010/main" val="2148535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88B9D-9907-1828-F2AB-F0A5394CC01E}"/>
              </a:ext>
            </a:extLst>
          </p:cNvPr>
          <p:cNvSpPr>
            <a:spLocks noGrp="1"/>
          </p:cNvSpPr>
          <p:nvPr>
            <p:ph type="title"/>
          </p:nvPr>
        </p:nvSpPr>
        <p:spPr>
          <a:xfrm>
            <a:off x="838200" y="365126"/>
            <a:ext cx="10515600" cy="922986"/>
          </a:xfrm>
        </p:spPr>
        <p:txBody>
          <a:bodyPr/>
          <a:lstStyle/>
          <a:p>
            <a:pPr algn="ctr"/>
            <a:r>
              <a:rPr lang="en-US" dirty="0"/>
              <a:t>Acquisition …, Continued, p. 2</a:t>
            </a:r>
          </a:p>
        </p:txBody>
      </p:sp>
      <p:sp>
        <p:nvSpPr>
          <p:cNvPr id="3" name="Content Placeholder 2">
            <a:extLst>
              <a:ext uri="{FF2B5EF4-FFF2-40B4-BE49-F238E27FC236}">
                <a16:creationId xmlns:a16="http://schemas.microsoft.com/office/drawing/2014/main" id="{64F58055-89BD-4574-9525-737F69678A23}"/>
              </a:ext>
            </a:extLst>
          </p:cNvPr>
          <p:cNvSpPr>
            <a:spLocks noGrp="1"/>
          </p:cNvSpPr>
          <p:nvPr>
            <p:ph idx="1"/>
          </p:nvPr>
        </p:nvSpPr>
        <p:spPr>
          <a:xfrm>
            <a:off x="838200" y="1288112"/>
            <a:ext cx="10515600" cy="4888851"/>
          </a:xfrm>
        </p:spPr>
        <p:txBody>
          <a:bodyPr>
            <a:normAutofit fontScale="92500" lnSpcReduction="10000"/>
          </a:bodyPr>
          <a:lstStyle/>
          <a:p>
            <a:r>
              <a:rPr lang="en-US" dirty="0"/>
              <a:t>Colorado Geological Survey (Now Part of CSM).  Note that the CGS has a .org (not .gov) website and its employees have a .</a:t>
            </a:r>
            <a:r>
              <a:rPr lang="en-US" dirty="0" err="1"/>
              <a:t>edu</a:t>
            </a:r>
            <a:r>
              <a:rPr lang="en-US" dirty="0"/>
              <a:t> email address!</a:t>
            </a:r>
          </a:p>
          <a:p>
            <a:r>
              <a:rPr lang="en-US" dirty="0"/>
              <a:t>Universities</a:t>
            </a:r>
          </a:p>
          <a:p>
            <a:pPr lvl="1"/>
            <a:r>
              <a:rPr lang="en-US" dirty="0"/>
              <a:t>Theses and Dissertations can be excellent sources! </a:t>
            </a:r>
          </a:p>
          <a:p>
            <a:r>
              <a:rPr lang="en-US" dirty="0"/>
              <a:t>University Consultants and Corporations </a:t>
            </a:r>
          </a:p>
          <a:p>
            <a:pPr lvl="1"/>
            <a:r>
              <a:rPr lang="en-US" b="1" dirty="0">
                <a:solidFill>
                  <a:srgbClr val="FF0000"/>
                </a:solidFill>
              </a:rPr>
              <a:t>Be Careful of Potential Conflicts-of-Interest</a:t>
            </a:r>
            <a:r>
              <a:rPr lang="en-US" dirty="0"/>
              <a:t>!</a:t>
            </a:r>
          </a:p>
          <a:p>
            <a:r>
              <a:rPr lang="en-US" dirty="0"/>
              <a:t>Trade Journals, like Geology, </a:t>
            </a:r>
            <a:r>
              <a:rPr lang="en-US" dirty="0" err="1"/>
              <a:t>Geotimes</a:t>
            </a:r>
            <a:r>
              <a:rPr lang="en-US" dirty="0"/>
              <a:t>, SME Journal, …</a:t>
            </a:r>
          </a:p>
          <a:p>
            <a:r>
              <a:rPr lang="en-US" dirty="0"/>
              <a:t>Media</a:t>
            </a:r>
          </a:p>
          <a:p>
            <a:pPr lvl="1"/>
            <a:r>
              <a:rPr lang="en-US" dirty="0"/>
              <a:t>The Denver Post</a:t>
            </a:r>
          </a:p>
          <a:p>
            <a:pPr lvl="1"/>
            <a:r>
              <a:rPr lang="en-US" dirty="0"/>
              <a:t>The Rocky Mountain News (Archives)</a:t>
            </a:r>
          </a:p>
          <a:p>
            <a:pPr lvl="1"/>
            <a:r>
              <a:rPr lang="en-US" dirty="0"/>
              <a:t>High Country News</a:t>
            </a:r>
          </a:p>
          <a:p>
            <a:r>
              <a:rPr lang="en-US" dirty="0"/>
              <a:t>Mindat.org web-site</a:t>
            </a:r>
          </a:p>
        </p:txBody>
      </p:sp>
    </p:spTree>
    <p:extLst>
      <p:ext uri="{BB962C8B-B14F-4D97-AF65-F5344CB8AC3E}">
        <p14:creationId xmlns:p14="http://schemas.microsoft.com/office/powerpoint/2010/main" val="1787751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90939-62AA-0288-40FB-CE5FDF2B2048}"/>
              </a:ext>
            </a:extLst>
          </p:cNvPr>
          <p:cNvSpPr>
            <a:spLocks noGrp="1"/>
          </p:cNvSpPr>
          <p:nvPr>
            <p:ph type="title"/>
          </p:nvPr>
        </p:nvSpPr>
        <p:spPr/>
        <p:txBody>
          <a:bodyPr/>
          <a:lstStyle/>
          <a:p>
            <a:pPr algn="ctr"/>
            <a:r>
              <a:rPr lang="en-US" dirty="0"/>
              <a:t>Acquisition Continued, p. 3</a:t>
            </a:r>
          </a:p>
        </p:txBody>
      </p:sp>
      <p:sp>
        <p:nvSpPr>
          <p:cNvPr id="3" name="Content Placeholder 2">
            <a:extLst>
              <a:ext uri="{FF2B5EF4-FFF2-40B4-BE49-F238E27FC236}">
                <a16:creationId xmlns:a16="http://schemas.microsoft.com/office/drawing/2014/main" id="{F583496A-5E77-A7F0-6B12-4DF1088EE56C}"/>
              </a:ext>
            </a:extLst>
          </p:cNvPr>
          <p:cNvSpPr>
            <a:spLocks noGrp="1"/>
          </p:cNvSpPr>
          <p:nvPr>
            <p:ph idx="1"/>
          </p:nvPr>
        </p:nvSpPr>
        <p:spPr/>
        <p:txBody>
          <a:bodyPr/>
          <a:lstStyle/>
          <a:p>
            <a:r>
              <a:rPr lang="en-US" dirty="0"/>
              <a:t>Geoscience World</a:t>
            </a:r>
          </a:p>
          <a:p>
            <a:r>
              <a:rPr lang="en-US" dirty="0"/>
              <a:t>HistoryColorado.org</a:t>
            </a:r>
          </a:p>
          <a:p>
            <a:r>
              <a:rPr lang="en-US" dirty="0"/>
              <a:t>Denver Region Exploration Geologists (DREGS)</a:t>
            </a:r>
          </a:p>
          <a:p>
            <a:r>
              <a:rPr lang="en-US" dirty="0"/>
              <a:t>Google Earth Pro to Get Local Photos along roads</a:t>
            </a:r>
          </a:p>
          <a:p>
            <a:r>
              <a:rPr lang="en-US" dirty="0"/>
              <a:t>Anecdotal Photos, including Historical</a:t>
            </a:r>
          </a:p>
          <a:p>
            <a:endParaRPr lang="en-US" dirty="0"/>
          </a:p>
        </p:txBody>
      </p:sp>
    </p:spTree>
    <p:extLst>
      <p:ext uri="{BB962C8B-B14F-4D97-AF65-F5344CB8AC3E}">
        <p14:creationId xmlns:p14="http://schemas.microsoft.com/office/powerpoint/2010/main" val="3702591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571B3-224B-9B43-6515-C3E866876004}"/>
              </a:ext>
            </a:extLst>
          </p:cNvPr>
          <p:cNvSpPr>
            <a:spLocks noGrp="1"/>
          </p:cNvSpPr>
          <p:nvPr>
            <p:ph type="title"/>
          </p:nvPr>
        </p:nvSpPr>
        <p:spPr/>
        <p:txBody>
          <a:bodyPr/>
          <a:lstStyle/>
          <a:p>
            <a:pPr algn="ctr"/>
            <a:r>
              <a:rPr lang="en-US" dirty="0"/>
              <a:t>Purposes of Due-Diligence Mine Study</a:t>
            </a:r>
          </a:p>
        </p:txBody>
      </p:sp>
      <p:sp>
        <p:nvSpPr>
          <p:cNvPr id="3" name="Content Placeholder 2">
            <a:extLst>
              <a:ext uri="{FF2B5EF4-FFF2-40B4-BE49-F238E27FC236}">
                <a16:creationId xmlns:a16="http://schemas.microsoft.com/office/drawing/2014/main" id="{76BA37AE-634F-0EF8-85B7-3920E722FB8F}"/>
              </a:ext>
            </a:extLst>
          </p:cNvPr>
          <p:cNvSpPr>
            <a:spLocks noGrp="1"/>
          </p:cNvSpPr>
          <p:nvPr>
            <p:ph idx="1"/>
          </p:nvPr>
        </p:nvSpPr>
        <p:spPr/>
        <p:txBody>
          <a:bodyPr/>
          <a:lstStyle/>
          <a:p>
            <a:r>
              <a:rPr lang="en-US" dirty="0"/>
              <a:t>Determine General Likelihood of Profit</a:t>
            </a:r>
          </a:p>
          <a:p>
            <a:r>
              <a:rPr lang="en-US" dirty="0"/>
              <a:t>Gather Verifiable Information to be used in an NI43-101 for Investors</a:t>
            </a:r>
          </a:p>
        </p:txBody>
      </p:sp>
    </p:spTree>
    <p:extLst>
      <p:ext uri="{BB962C8B-B14F-4D97-AF65-F5344CB8AC3E}">
        <p14:creationId xmlns:p14="http://schemas.microsoft.com/office/powerpoint/2010/main" val="4102606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DE90-57B4-A23C-742C-CCB4BC890959}"/>
              </a:ext>
            </a:extLst>
          </p:cNvPr>
          <p:cNvSpPr>
            <a:spLocks noGrp="1"/>
          </p:cNvSpPr>
          <p:nvPr>
            <p:ph type="title"/>
          </p:nvPr>
        </p:nvSpPr>
        <p:spPr/>
        <p:txBody>
          <a:bodyPr/>
          <a:lstStyle/>
          <a:p>
            <a:pPr algn="ctr"/>
            <a:r>
              <a:rPr lang="en-US" dirty="0"/>
              <a:t>Ore Mineralogy, etc.</a:t>
            </a:r>
          </a:p>
        </p:txBody>
      </p:sp>
      <p:sp>
        <p:nvSpPr>
          <p:cNvPr id="3" name="Content Placeholder 2">
            <a:extLst>
              <a:ext uri="{FF2B5EF4-FFF2-40B4-BE49-F238E27FC236}">
                <a16:creationId xmlns:a16="http://schemas.microsoft.com/office/drawing/2014/main" id="{0141D681-F6C0-9D41-41DD-2889C15717B9}"/>
              </a:ext>
            </a:extLst>
          </p:cNvPr>
          <p:cNvSpPr>
            <a:spLocks noGrp="1"/>
          </p:cNvSpPr>
          <p:nvPr>
            <p:ph idx="1"/>
          </p:nvPr>
        </p:nvSpPr>
        <p:spPr>
          <a:xfrm>
            <a:off x="838201" y="1351722"/>
            <a:ext cx="6747344" cy="3140765"/>
          </a:xfrm>
        </p:spPr>
        <p:txBody>
          <a:bodyPr/>
          <a:lstStyle/>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Barite BaSO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Chalcopyrite CuFeS</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Copper Cu (Native:  anecdotal)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Enargite Cu</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AsS</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Famatinite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Fematinite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Cu</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SbS</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Gold Au</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Galena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PbS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(Argentiferous and Auriferous)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Gold Au  (Native, magnificent crystals:  anecdotal)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Silver Ag  (Native, crystals?:  anecdotal)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tabLst>
                <a:tab pos="1190625" algn="l"/>
              </a:tabLs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Note: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Famatinite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Fematinite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substitutes Sb for the As in Enargite.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8061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4A1E-DC4A-B67D-C07A-4E114DFF24A0}"/>
              </a:ext>
            </a:extLst>
          </p:cNvPr>
          <p:cNvSpPr>
            <a:spLocks noGrp="1"/>
          </p:cNvSpPr>
          <p:nvPr>
            <p:ph type="title"/>
          </p:nvPr>
        </p:nvSpPr>
        <p:spPr/>
        <p:txBody>
          <a:bodyPr/>
          <a:lstStyle/>
          <a:p>
            <a:r>
              <a:rPr lang="en-US" dirty="0"/>
              <a:t>Hydrothermal Alteration (Indicator Minerals)</a:t>
            </a:r>
          </a:p>
        </p:txBody>
      </p:sp>
      <p:sp>
        <p:nvSpPr>
          <p:cNvPr id="3" name="Content Placeholder 2">
            <a:extLst>
              <a:ext uri="{FF2B5EF4-FFF2-40B4-BE49-F238E27FC236}">
                <a16:creationId xmlns:a16="http://schemas.microsoft.com/office/drawing/2014/main" id="{0EB7BBBE-FCB1-9A5D-FCF5-CA6A1C67C23A}"/>
              </a:ext>
            </a:extLst>
          </p:cNvPr>
          <p:cNvSpPr>
            <a:spLocks noGrp="1"/>
          </p:cNvSpPr>
          <p:nvPr>
            <p:ph idx="1"/>
          </p:nvPr>
        </p:nvSpPr>
        <p:spPr/>
        <p:txBody>
          <a:bodyPr/>
          <a:lstStyle/>
          <a:p>
            <a:pPr marL="0" marR="0" indent="0">
              <a:spcBef>
                <a:spcPts val="0"/>
              </a:spcBef>
              <a:spcAft>
                <a:spcPts val="0"/>
              </a:spcAft>
              <a:buNone/>
              <a:tabLst>
                <a:tab pos="1190625"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Alunite KAl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Kaolinite Al</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Also a common low temperature mineral.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Marcasite FeS</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Pyrite (Massive) FeS</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Quartz (Massive)  SiO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a:spcBef>
                <a:spcPts val="0"/>
              </a:spcBef>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Sericite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[AlSi</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3</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10</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](OH)</a:t>
            </a:r>
            <a:r>
              <a:rPr lang="en-US" sz="1800" baseline="-25000" dirty="0">
                <a:effectLst/>
                <a:latin typeface="Times New Roman" panose="02020603050405020304" pitchFamily="18" charset="0"/>
                <a:ea typeface="Calibri" panose="020F0502020204030204" pitchFamily="34" charset="0"/>
                <a:cs typeface="Times New Roman" panose="02020603050405020304" pitchFamily="18" charset="0"/>
              </a:rPr>
              <a:t>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 kind of muscovite, usually with very fine flakes.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Sphalerite [Zn, Fe]S (Argentiferous and Auriferous)  With high temperatures, the Fe can increase to 40%!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06846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7AC88-96C6-87F9-9A56-8909F02AA32B}"/>
              </a:ext>
            </a:extLst>
          </p:cNvPr>
          <p:cNvSpPr>
            <a:spLocks noGrp="1"/>
          </p:cNvSpPr>
          <p:nvPr>
            <p:ph type="title"/>
          </p:nvPr>
        </p:nvSpPr>
        <p:spPr/>
        <p:txBody>
          <a:bodyPr/>
          <a:lstStyle/>
          <a:p>
            <a:pPr algn="ctr"/>
            <a:r>
              <a:rPr lang="en-US" u="sng" dirty="0"/>
              <a:t>Gangue</a:t>
            </a:r>
          </a:p>
        </p:txBody>
      </p:sp>
      <p:sp>
        <p:nvSpPr>
          <p:cNvPr id="3" name="Content Placeholder 2">
            <a:extLst>
              <a:ext uri="{FF2B5EF4-FFF2-40B4-BE49-F238E27FC236}">
                <a16:creationId xmlns:a16="http://schemas.microsoft.com/office/drawing/2014/main" id="{F3166694-F500-0325-FCB2-C99ED9A662B3}"/>
              </a:ext>
            </a:extLst>
          </p:cNvPr>
          <p:cNvSpPr>
            <a:spLocks noGrp="1"/>
          </p:cNvSpPr>
          <p:nvPr>
            <p:ph idx="1"/>
          </p:nvPr>
        </p:nvSpPr>
        <p:spPr>
          <a:xfrm>
            <a:off x="4778734" y="1690687"/>
            <a:ext cx="3562184" cy="3080095"/>
          </a:xfrm>
        </p:spPr>
        <p:txBody>
          <a:bodyPr>
            <a:normAutofit/>
          </a:bodyPr>
          <a:lstStyle/>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Andesites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Biotite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Hornblende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Orthoclase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Plagioclase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Rhyolites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dirty="0">
                <a:effectLst/>
                <a:latin typeface="Times New Roman" panose="02020603050405020304" pitchFamily="18" charset="0"/>
                <a:ea typeface="Calibri" panose="020F0502020204030204" pitchFamily="34" charset="0"/>
                <a:cs typeface="Times New Roman" panose="02020603050405020304" pitchFamily="18" charset="0"/>
              </a:rPr>
              <a:t>Quartz Latites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6504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2836-42FA-44F5-3F06-1DDD29426664}"/>
              </a:ext>
            </a:extLst>
          </p:cNvPr>
          <p:cNvSpPr>
            <a:spLocks noGrp="1"/>
          </p:cNvSpPr>
          <p:nvPr>
            <p:ph type="title"/>
          </p:nvPr>
        </p:nvSpPr>
        <p:spPr/>
        <p:txBody>
          <a:bodyPr/>
          <a:lstStyle/>
          <a:p>
            <a:pPr algn="ctr"/>
            <a:r>
              <a:rPr lang="en-US" dirty="0"/>
              <a:t>Calculating Troy Ounces per Ton &amp; Value</a:t>
            </a:r>
          </a:p>
        </p:txBody>
      </p:sp>
      <p:sp>
        <p:nvSpPr>
          <p:cNvPr id="3" name="Content Placeholder 2">
            <a:extLst>
              <a:ext uri="{FF2B5EF4-FFF2-40B4-BE49-F238E27FC236}">
                <a16:creationId xmlns:a16="http://schemas.microsoft.com/office/drawing/2014/main" id="{A9317DF3-1382-4436-0D65-231812294999}"/>
              </a:ext>
            </a:extLst>
          </p:cNvPr>
          <p:cNvSpPr>
            <a:spLocks noGrp="1"/>
          </p:cNvSpPr>
          <p:nvPr>
            <p:ph idx="1"/>
          </p:nvPr>
        </p:nvSpPr>
        <p:spPr>
          <a:xfrm>
            <a:off x="838200" y="1423283"/>
            <a:ext cx="10515600" cy="4753680"/>
          </a:xfrm>
        </p:spPr>
        <p:txBody>
          <a:bodyPr>
            <a:normAutofit/>
          </a:bodyPr>
          <a:lstStyle/>
          <a:p>
            <a:r>
              <a:rPr lang="en-US" dirty="0"/>
              <a:t>Get per Ton Values for Commodities.  A Rail Car is generally the value quoted.  It is 2 tons, so must be halved.</a:t>
            </a:r>
          </a:p>
          <a:p>
            <a:r>
              <a:rPr lang="en-US" dirty="0"/>
              <a:t>Calculate, based on each commodity or formula, the value amount as an Economic Unit value which can be proportionally adjusted to match True Value.  In the Carson City example, one ton of ore was quoted as being worth $50-$500.  An ounce of gold was accompanied by 100 ounces of silver, so the Economic Unit value is the price of gold plus 100 ounces of silver at a given time prorated accordingly.  In 1900, the value of 1 Troy Ounce of gold was $20.67;  the value of 100 Troy Ounces of silver was $62.01, so the Economic Unit price was $20.67 + $62.01 = $82.68.</a:t>
            </a:r>
          </a:p>
          <a:p>
            <a:endParaRPr lang="en-US" dirty="0"/>
          </a:p>
        </p:txBody>
      </p:sp>
    </p:spTree>
    <p:extLst>
      <p:ext uri="{BB962C8B-B14F-4D97-AF65-F5344CB8AC3E}">
        <p14:creationId xmlns:p14="http://schemas.microsoft.com/office/powerpoint/2010/main" val="2288084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FF699-B67E-FB3B-53CA-1B0EFA96FA22}"/>
              </a:ext>
            </a:extLst>
          </p:cNvPr>
          <p:cNvSpPr>
            <a:spLocks noGrp="1"/>
          </p:cNvSpPr>
          <p:nvPr>
            <p:ph type="title"/>
          </p:nvPr>
        </p:nvSpPr>
        <p:spPr/>
        <p:txBody>
          <a:bodyPr/>
          <a:lstStyle/>
          <a:p>
            <a:r>
              <a:rPr lang="en-US" dirty="0"/>
              <a:t>Calculating Troy Ounces per Ton &amp; Value, p. 2</a:t>
            </a:r>
          </a:p>
        </p:txBody>
      </p:sp>
      <p:sp>
        <p:nvSpPr>
          <p:cNvPr id="3" name="Content Placeholder 2">
            <a:extLst>
              <a:ext uri="{FF2B5EF4-FFF2-40B4-BE49-F238E27FC236}">
                <a16:creationId xmlns:a16="http://schemas.microsoft.com/office/drawing/2014/main" id="{57630EF1-5CA4-1196-8317-662AD24709AA}"/>
              </a:ext>
            </a:extLst>
          </p:cNvPr>
          <p:cNvSpPr>
            <a:spLocks noGrp="1"/>
          </p:cNvSpPr>
          <p:nvPr>
            <p:ph idx="1"/>
          </p:nvPr>
        </p:nvSpPr>
        <p:spPr/>
        <p:txBody>
          <a:bodyPr/>
          <a:lstStyle/>
          <a:p>
            <a:r>
              <a:rPr lang="en-US" dirty="0"/>
              <a:t>Next, we need to determine the percentages of each by value.</a:t>
            </a:r>
          </a:p>
          <a:p>
            <a:r>
              <a:rPr lang="en-US" dirty="0"/>
              <a:t>Gold:  $20.67/$82.68 = 25% of total Economic Unit</a:t>
            </a:r>
          </a:p>
          <a:p>
            <a:r>
              <a:rPr lang="en-US" dirty="0"/>
              <a:t>Silver: $62.01/$82.68 = 75% of total Economic Unit</a:t>
            </a:r>
          </a:p>
          <a:p>
            <a:r>
              <a:rPr lang="en-US" dirty="0"/>
              <a:t>Next, we need to determine the total value per ton for each.</a:t>
            </a:r>
          </a:p>
          <a:p>
            <a:r>
              <a:rPr lang="en-US" dirty="0"/>
              <a:t>Gold is 25% of the total value = for $50/ton - $500/ton = $12.50 - $125/ton.</a:t>
            </a:r>
          </a:p>
          <a:p>
            <a:r>
              <a:rPr lang="en-US" dirty="0"/>
              <a:t>Silver is 75% of the total value = for $50/ton - $500/ton = $37.50 - $375.00/ton.</a:t>
            </a:r>
          </a:p>
        </p:txBody>
      </p:sp>
    </p:spTree>
    <p:extLst>
      <p:ext uri="{BB962C8B-B14F-4D97-AF65-F5344CB8AC3E}">
        <p14:creationId xmlns:p14="http://schemas.microsoft.com/office/powerpoint/2010/main" val="1505088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D30ED-73C7-0D00-178E-827B5BA7952A}"/>
              </a:ext>
            </a:extLst>
          </p:cNvPr>
          <p:cNvSpPr>
            <a:spLocks noGrp="1"/>
          </p:cNvSpPr>
          <p:nvPr>
            <p:ph type="title"/>
          </p:nvPr>
        </p:nvSpPr>
        <p:spPr/>
        <p:txBody>
          <a:bodyPr/>
          <a:lstStyle/>
          <a:p>
            <a:r>
              <a:rPr lang="en-US" dirty="0"/>
              <a:t>Calculating Troy Ounces per Ton &amp; Value, p. 3</a:t>
            </a:r>
          </a:p>
        </p:txBody>
      </p:sp>
      <p:sp>
        <p:nvSpPr>
          <p:cNvPr id="3" name="Content Placeholder 2">
            <a:extLst>
              <a:ext uri="{FF2B5EF4-FFF2-40B4-BE49-F238E27FC236}">
                <a16:creationId xmlns:a16="http://schemas.microsoft.com/office/drawing/2014/main" id="{05C10BED-B044-CF77-3ACD-059667CCCDEB}"/>
              </a:ext>
            </a:extLst>
          </p:cNvPr>
          <p:cNvSpPr>
            <a:spLocks noGrp="1"/>
          </p:cNvSpPr>
          <p:nvPr>
            <p:ph idx="1"/>
          </p:nvPr>
        </p:nvSpPr>
        <p:spPr>
          <a:xfrm>
            <a:off x="838200" y="1455089"/>
            <a:ext cx="10515600" cy="4721874"/>
          </a:xfrm>
        </p:spPr>
        <p:txBody>
          <a:bodyPr>
            <a:normAutofit/>
          </a:bodyPr>
          <a:lstStyle/>
          <a:p>
            <a:r>
              <a:rPr lang="en-US" dirty="0"/>
              <a:t>Next, we calculate the </a:t>
            </a:r>
            <a:r>
              <a:rPr lang="en-US" b="1" dirty="0">
                <a:solidFill>
                  <a:srgbClr val="0070C0"/>
                </a:solidFill>
              </a:rPr>
              <a:t>Grade</a:t>
            </a:r>
            <a:r>
              <a:rPr lang="en-US" dirty="0"/>
              <a:t> (or </a:t>
            </a:r>
            <a:r>
              <a:rPr lang="en-US" b="1" dirty="0">
                <a:solidFill>
                  <a:srgbClr val="0070C0"/>
                </a:solidFill>
              </a:rPr>
              <a:t>Tenor</a:t>
            </a:r>
            <a:r>
              <a:rPr lang="en-US" dirty="0"/>
              <a:t>), the total number of Troy Ounces per ton.  Divide the value/ton of ore by the value per ounce.</a:t>
            </a:r>
          </a:p>
          <a:p>
            <a:r>
              <a:rPr lang="en-US" b="1" dirty="0">
                <a:solidFill>
                  <a:srgbClr val="0070C0"/>
                </a:solidFill>
              </a:rPr>
              <a:t>Au</a:t>
            </a:r>
            <a:r>
              <a:rPr lang="en-US" dirty="0"/>
              <a:t> $12.50/$20.67 to $125.00/$20.67 = </a:t>
            </a:r>
            <a:r>
              <a:rPr lang="en-US" b="1" dirty="0">
                <a:solidFill>
                  <a:srgbClr val="0070C0"/>
                </a:solidFill>
              </a:rPr>
              <a:t>0.6-6.05 Troy Ounces/ton</a:t>
            </a:r>
            <a:r>
              <a:rPr lang="en-US" dirty="0"/>
              <a:t>.</a:t>
            </a:r>
          </a:p>
          <a:p>
            <a:r>
              <a:rPr lang="en-US" b="1" dirty="0">
                <a:solidFill>
                  <a:srgbClr val="0070C0"/>
                </a:solidFill>
              </a:rPr>
              <a:t>Ag</a:t>
            </a:r>
            <a:r>
              <a:rPr lang="en-US" dirty="0"/>
              <a:t> $37.50/$0.62007 to $375.00/$0.62007 = </a:t>
            </a:r>
            <a:r>
              <a:rPr lang="en-US" b="1" dirty="0">
                <a:solidFill>
                  <a:srgbClr val="0070C0"/>
                </a:solidFill>
              </a:rPr>
              <a:t>60.48-604.77 Troy Ounces/ton</a:t>
            </a:r>
            <a:r>
              <a:rPr lang="en-US" dirty="0"/>
              <a:t>.</a:t>
            </a:r>
          </a:p>
          <a:p>
            <a:r>
              <a:rPr lang="en-US" dirty="0"/>
              <a:t>If we want to calculate the values of additional commodities, we just repeat this process for each commodity (e.g., Cu, Pb, Zn, S …).  Note that with additional commodities the total value of one ton of ore increases but the value of each previously calculated commodity and the </a:t>
            </a:r>
            <a:r>
              <a:rPr lang="en-US" b="1" dirty="0"/>
              <a:t>Grade</a:t>
            </a:r>
            <a:r>
              <a:rPr lang="en-US" dirty="0"/>
              <a:t> for each stays the same.  It is relative to the added value per ton to each commodity of interest.</a:t>
            </a:r>
          </a:p>
          <a:p>
            <a:endParaRPr lang="en-US" dirty="0"/>
          </a:p>
        </p:txBody>
      </p:sp>
    </p:spTree>
    <p:extLst>
      <p:ext uri="{BB962C8B-B14F-4D97-AF65-F5344CB8AC3E}">
        <p14:creationId xmlns:p14="http://schemas.microsoft.com/office/powerpoint/2010/main" val="12594685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2D8B8-3891-E7EE-BF48-2274DEB4EEAD}"/>
              </a:ext>
            </a:extLst>
          </p:cNvPr>
          <p:cNvSpPr>
            <a:spLocks noGrp="1"/>
          </p:cNvSpPr>
          <p:nvPr>
            <p:ph type="title"/>
          </p:nvPr>
        </p:nvSpPr>
        <p:spPr/>
        <p:txBody>
          <a:bodyPr/>
          <a:lstStyle/>
          <a:p>
            <a:pPr algn="ctr"/>
            <a:r>
              <a:rPr lang="en-US" dirty="0"/>
              <a:t>Possible Carson Geothermal Field</a:t>
            </a:r>
          </a:p>
        </p:txBody>
      </p:sp>
      <p:sp>
        <p:nvSpPr>
          <p:cNvPr id="3" name="Content Placeholder 2">
            <a:extLst>
              <a:ext uri="{FF2B5EF4-FFF2-40B4-BE49-F238E27FC236}">
                <a16:creationId xmlns:a16="http://schemas.microsoft.com/office/drawing/2014/main" id="{1818B652-5F95-3D14-BF7B-62AAB68614C2}"/>
              </a:ext>
            </a:extLst>
          </p:cNvPr>
          <p:cNvSpPr>
            <a:spLocks noGrp="1"/>
          </p:cNvSpPr>
          <p:nvPr>
            <p:ph idx="1"/>
          </p:nvPr>
        </p:nvSpPr>
        <p:spPr/>
        <p:txBody>
          <a:bodyPr/>
          <a:lstStyle/>
          <a:p>
            <a:r>
              <a:rPr lang="en-US" dirty="0"/>
              <a:t>Inadequate Information to Assign Value</a:t>
            </a:r>
          </a:p>
          <a:p>
            <a:r>
              <a:rPr lang="en-US" dirty="0"/>
              <a:t>If present, would be more valuable than the existing mine</a:t>
            </a:r>
          </a:p>
          <a:p>
            <a:r>
              <a:rPr lang="en-US" dirty="0"/>
              <a:t>Some Indicators for Possible Geothermal Energy Field(s)</a:t>
            </a:r>
          </a:p>
          <a:p>
            <a:pPr lvl="1"/>
            <a:r>
              <a:rPr lang="en-US" dirty="0"/>
              <a:t>Hydrothermal Minerals Suite</a:t>
            </a:r>
          </a:p>
          <a:p>
            <a:pPr lvl="1"/>
            <a:r>
              <a:rPr lang="en-US" dirty="0"/>
              <a:t>Calderas:  Carson, Lake City, San Juan, Silverton, Uncompahgre, …</a:t>
            </a:r>
          </a:p>
          <a:p>
            <a:pPr lvl="1"/>
            <a:r>
              <a:rPr lang="en-US" dirty="0"/>
              <a:t>Hot Springs in Area</a:t>
            </a:r>
          </a:p>
          <a:p>
            <a:pPr lvl="1"/>
            <a:r>
              <a:rPr lang="en-US" dirty="0"/>
              <a:t>Silica &amp; Sulfide filled Fractures in former Mine</a:t>
            </a:r>
          </a:p>
          <a:p>
            <a:r>
              <a:rPr lang="en-US" dirty="0"/>
              <a:t>Must be Proven:  at Present Only Geologically Favorable/Speculative</a:t>
            </a:r>
          </a:p>
        </p:txBody>
      </p:sp>
    </p:spTree>
    <p:extLst>
      <p:ext uri="{BB962C8B-B14F-4D97-AF65-F5344CB8AC3E}">
        <p14:creationId xmlns:p14="http://schemas.microsoft.com/office/powerpoint/2010/main" val="1654267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B967-8956-8D9D-D2F6-249ACCCD832E}"/>
              </a:ext>
            </a:extLst>
          </p:cNvPr>
          <p:cNvSpPr>
            <a:spLocks noGrp="1"/>
          </p:cNvSpPr>
          <p:nvPr>
            <p:ph type="title"/>
          </p:nvPr>
        </p:nvSpPr>
        <p:spPr/>
        <p:txBody>
          <a:bodyPr/>
          <a:lstStyle/>
          <a:p>
            <a:pPr algn="ctr"/>
            <a:r>
              <a:rPr lang="en-US" b="1" dirty="0">
                <a:solidFill>
                  <a:srgbClr val="0070C0"/>
                </a:solidFill>
              </a:rPr>
              <a:t>Go</a:t>
            </a:r>
            <a:r>
              <a:rPr lang="en-US" dirty="0"/>
              <a:t> or </a:t>
            </a:r>
            <a:r>
              <a:rPr lang="en-US" b="1" dirty="0">
                <a:solidFill>
                  <a:srgbClr val="FF0000"/>
                </a:solidFill>
              </a:rPr>
              <a:t>No Go</a:t>
            </a:r>
            <a:r>
              <a:rPr lang="en-US" dirty="0"/>
              <a:t> Recommendations</a:t>
            </a:r>
            <a:br>
              <a:rPr lang="en-US" dirty="0"/>
            </a:br>
            <a:r>
              <a:rPr lang="en-US" dirty="0"/>
              <a:t>for doing Detailed Due-Diligence</a:t>
            </a:r>
          </a:p>
        </p:txBody>
      </p:sp>
      <p:sp>
        <p:nvSpPr>
          <p:cNvPr id="3" name="Content Placeholder 2">
            <a:extLst>
              <a:ext uri="{FF2B5EF4-FFF2-40B4-BE49-F238E27FC236}">
                <a16:creationId xmlns:a16="http://schemas.microsoft.com/office/drawing/2014/main" id="{4C119568-EACC-846D-BA5A-D0C45332856B}"/>
              </a:ext>
            </a:extLst>
          </p:cNvPr>
          <p:cNvSpPr>
            <a:spLocks noGrp="1"/>
          </p:cNvSpPr>
          <p:nvPr>
            <p:ph idx="1"/>
          </p:nvPr>
        </p:nvSpPr>
        <p:spPr>
          <a:xfrm>
            <a:off x="838200" y="2615979"/>
            <a:ext cx="10515600" cy="3560984"/>
          </a:xfrm>
        </p:spPr>
        <p:txBody>
          <a:bodyPr/>
          <a:lstStyle/>
          <a:p>
            <a:r>
              <a:rPr lang="en-US" b="1" dirty="0">
                <a:solidFill>
                  <a:srgbClr val="FF0000"/>
                </a:solidFill>
              </a:rPr>
              <a:t>No Go</a:t>
            </a:r>
            <a:r>
              <a:rPr lang="en-US" dirty="0"/>
              <a:t>  Reopen Carson Underground Mines</a:t>
            </a:r>
          </a:p>
          <a:p>
            <a:r>
              <a:rPr lang="en-US" b="1" dirty="0">
                <a:solidFill>
                  <a:srgbClr val="0070C0"/>
                </a:solidFill>
              </a:rPr>
              <a:t>Go</a:t>
            </a:r>
            <a:r>
              <a:rPr lang="en-US" dirty="0"/>
              <a:t>  Carson Waste Dumps Reworking/Remediation</a:t>
            </a:r>
          </a:p>
          <a:p>
            <a:r>
              <a:rPr lang="en-US" b="1" dirty="0">
                <a:solidFill>
                  <a:srgbClr val="0070C0"/>
                </a:solidFill>
              </a:rPr>
              <a:t>Go</a:t>
            </a:r>
            <a:r>
              <a:rPr lang="en-US" dirty="0"/>
              <a:t>  Carson Open Pit Mine</a:t>
            </a:r>
          </a:p>
          <a:p>
            <a:r>
              <a:rPr lang="en-US" b="1" dirty="0">
                <a:solidFill>
                  <a:srgbClr val="0070C0"/>
                </a:solidFill>
              </a:rPr>
              <a:t>Go</a:t>
            </a:r>
            <a:r>
              <a:rPr lang="en-US" dirty="0"/>
              <a:t>  Carson Combined Open Pit and Reworking</a:t>
            </a:r>
          </a:p>
          <a:p>
            <a:r>
              <a:rPr lang="en-US" b="1" dirty="0">
                <a:solidFill>
                  <a:srgbClr val="0070C0"/>
                </a:solidFill>
              </a:rPr>
              <a:t>Go</a:t>
            </a:r>
            <a:r>
              <a:rPr lang="en-US" dirty="0"/>
              <a:t>  Carson Geothermal Field</a:t>
            </a:r>
          </a:p>
        </p:txBody>
      </p:sp>
    </p:spTree>
    <p:extLst>
      <p:ext uri="{BB962C8B-B14F-4D97-AF65-F5344CB8AC3E}">
        <p14:creationId xmlns:p14="http://schemas.microsoft.com/office/powerpoint/2010/main" val="2534854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2925</TotalTime>
  <Words>2441</Words>
  <Application>Microsoft Office PowerPoint</Application>
  <PresentationFormat>Widescreen</PresentationFormat>
  <Paragraphs>228</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Office Theme</vt:lpstr>
      <vt:lpstr>Preliminary Due-Diligence Study of the Carson District Silver &amp; Gold Mines Hinsdale County, Colorado Version 2023-11-07</vt:lpstr>
      <vt:lpstr>Acknowledgments</vt:lpstr>
      <vt:lpstr>Colorado:  Carson Mine Indicated</vt:lpstr>
      <vt:lpstr>Durango Topo 1966 1:250,000</vt:lpstr>
      <vt:lpstr>San Cristobal Topo 1907 1:125,000</vt:lpstr>
      <vt:lpstr>Silverton Topo 1982 1:100,000</vt:lpstr>
      <vt:lpstr>Finger Mesa Topo 1964 1:24,000</vt:lpstr>
      <vt:lpstr>Aerial Photo:  Carson</vt:lpstr>
      <vt:lpstr>Landsat TM Image of Carson</vt:lpstr>
      <vt:lpstr>Carson Photo</vt:lpstr>
      <vt:lpstr>Circumstances</vt:lpstr>
      <vt:lpstr>Types of Information</vt:lpstr>
      <vt:lpstr>Who</vt:lpstr>
      <vt:lpstr>What</vt:lpstr>
      <vt:lpstr>What, Continued</vt:lpstr>
      <vt:lpstr>When</vt:lpstr>
      <vt:lpstr>Where</vt:lpstr>
      <vt:lpstr>Where, Continued</vt:lpstr>
      <vt:lpstr>Why</vt:lpstr>
      <vt:lpstr>To What Degree</vt:lpstr>
      <vt:lpstr>How</vt:lpstr>
      <vt:lpstr>How, Continued</vt:lpstr>
      <vt:lpstr>Value</vt:lpstr>
      <vt:lpstr>Value, Continued</vt:lpstr>
      <vt:lpstr>Acquisition of Information (Public Domain)</vt:lpstr>
      <vt:lpstr>Acquisition …, Continued, p. 2</vt:lpstr>
      <vt:lpstr>Acquisition Continued, p. 3</vt:lpstr>
      <vt:lpstr>Purposes of Due-Diligence Mine Study</vt:lpstr>
      <vt:lpstr>Ore Mineralogy, etc.</vt:lpstr>
      <vt:lpstr>Hydrothermal Alteration (Indicator Minerals)</vt:lpstr>
      <vt:lpstr>Gangue</vt:lpstr>
      <vt:lpstr>Calculating Troy Ounces per Ton &amp; Value</vt:lpstr>
      <vt:lpstr>Calculating Troy Ounces per Ton &amp; Value, p. 2</vt:lpstr>
      <vt:lpstr>Calculating Troy Ounces per Ton &amp; Value, p. 3</vt:lpstr>
      <vt:lpstr>Possible Carson Geothermal Field</vt:lpstr>
      <vt:lpstr>Go or No Go Recommendations for doing Detailed Due-Diligence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Preliminary Due-Diligence Study of the Carson District Silver Mines Hinsdale County, Colorado</dc:title>
  <dc:creator>Lindsey Maness</dc:creator>
  <cp:lastModifiedBy>Lindsey Maness</cp:lastModifiedBy>
  <cp:revision>128</cp:revision>
  <cp:lastPrinted>2023-06-01T05:41:30Z</cp:lastPrinted>
  <dcterms:created xsi:type="dcterms:W3CDTF">2023-04-15T15:21:50Z</dcterms:created>
  <dcterms:modified xsi:type="dcterms:W3CDTF">2023-11-08T04:20:22Z</dcterms:modified>
</cp:coreProperties>
</file>